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9" r:id="rId4"/>
    <p:sldId id="258" r:id="rId5"/>
    <p:sldId id="261" r:id="rId6"/>
    <p:sldId id="260" r:id="rId7"/>
    <p:sldId id="266" r:id="rId8"/>
    <p:sldId id="267" r:id="rId9"/>
    <p:sldId id="262" r:id="rId10"/>
    <p:sldId id="263" r:id="rId11"/>
    <p:sldId id="264" r:id="rId12"/>
    <p:sldId id="268" r:id="rId13"/>
    <p:sldId id="265" r:id="rId14"/>
  </p:sldIdLst>
  <p:sldSz cx="9144000" cy="5143500" type="screen16x9"/>
  <p:notesSz cx="6858000" cy="9144000"/>
  <p:embeddedFontLst>
    <p:embeddedFont>
      <p:font typeface="Nunito" panose="020B0604020202020204" charset="0"/>
      <p:regular r:id="rId16"/>
      <p:bold r:id="rId17"/>
      <p:italic r:id="rId18"/>
      <p:boldItalic r:id="rId19"/>
    </p:embeddedFont>
    <p:embeddedFont>
      <p:font typeface="Maven Pro" panose="020B0604020202020204"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74C26A4-231A-4480-B759-D8CFA86D1021}">
  <a:tblStyle styleId="{874C26A4-231A-4480-B759-D8CFA86D102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993" autoAdjust="0"/>
  </p:normalViewPr>
  <p:slideViewPr>
    <p:cSldViewPr snapToGrid="0">
      <p:cViewPr varScale="1">
        <p:scale>
          <a:sx n="76" d="100"/>
          <a:sy n="76" d="100"/>
        </p:scale>
        <p:origin x="1206" y="5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04242458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08037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ab38b1aff9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ab38b1aff9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Some of the southeastern states have been</a:t>
            </a:r>
            <a:r>
              <a:rPr lang="en-US" baseline="0" dirty="0" smtClean="0"/>
              <a:t> listed as some of the most unhealthy regions in the USA. According to a research done, there has been high cases of heart diseases, diabetes, and cancer.</a:t>
            </a:r>
          </a:p>
          <a:p>
            <a:pPr marL="0" lvl="0" indent="0" algn="l" rtl="0">
              <a:spcBef>
                <a:spcPts val="0"/>
              </a:spcBef>
              <a:spcAft>
                <a:spcPts val="0"/>
              </a:spcAft>
              <a:buNone/>
            </a:pPr>
            <a:r>
              <a:rPr lang="en-US" baseline="0" dirty="0" smtClean="0"/>
              <a:t>This has been caused  by practicing bad lifestyle behaviors and having a poor diet.</a:t>
            </a:r>
          </a:p>
          <a:p>
            <a:pPr marL="0" lvl="0" indent="0" algn="l" rtl="0">
              <a:spcBef>
                <a:spcPts val="0"/>
              </a:spcBef>
              <a:spcAft>
                <a:spcPts val="0"/>
              </a:spcAft>
              <a:buNone/>
            </a:pPr>
            <a:r>
              <a:rPr lang="en-US" baseline="0" dirty="0" smtClean="0"/>
              <a:t>Studies have also shown a high propensity for heart disease due to the southern diet that mainly comprises of fried and fatty foods.</a:t>
            </a:r>
          </a:p>
          <a:p>
            <a:pPr marL="0" lvl="0" indent="0" algn="l" rtl="0">
              <a:spcBef>
                <a:spcPts val="0"/>
              </a:spcBef>
              <a:spcAft>
                <a:spcPts val="0"/>
              </a:spcAft>
              <a:buNone/>
            </a:pPr>
            <a:r>
              <a:rPr lang="en-US" baseline="0" dirty="0" smtClean="0"/>
              <a:t>According to the study those who followed the diet had a 56% chance of getting the Coronary heart disease.</a:t>
            </a:r>
          </a:p>
          <a:p>
            <a:pPr marL="0" lvl="0" indent="0" algn="l" rtl="0">
              <a:spcBef>
                <a:spcPts val="0"/>
              </a:spcBef>
              <a:spcAft>
                <a:spcPts val="0"/>
              </a:spcAft>
              <a:buNone/>
            </a:pPr>
            <a:r>
              <a:rPr lang="en-US" baseline="0" dirty="0" smtClean="0"/>
              <a:t>On the other hand, New England states are among the healthiest regions in America</a:t>
            </a:r>
            <a:endParaRPr dirty="0"/>
          </a:p>
        </p:txBody>
      </p:sp>
    </p:spTree>
    <p:extLst>
      <p:ext uri="{BB962C8B-B14F-4D97-AF65-F5344CB8AC3E}">
        <p14:creationId xmlns:p14="http://schemas.microsoft.com/office/powerpoint/2010/main" val="3352968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a30c874e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a30c874e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a:t>
            </a:r>
            <a:r>
              <a:rPr lang="en-US" dirty="0" err="1" smtClean="0"/>
              <a:t>Mosser</a:t>
            </a:r>
            <a:r>
              <a:rPr lang="en-US" dirty="0" smtClean="0"/>
              <a:t>, 2020)</a:t>
            </a:r>
            <a:endParaRPr dirty="0"/>
          </a:p>
        </p:txBody>
      </p:sp>
    </p:spTree>
    <p:extLst>
      <p:ext uri="{BB962C8B-B14F-4D97-AF65-F5344CB8AC3E}">
        <p14:creationId xmlns:p14="http://schemas.microsoft.com/office/powerpoint/2010/main" val="1912941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a30c874e1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a30c874e1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This</a:t>
            </a:r>
            <a:r>
              <a:rPr lang="en-US" baseline="0" dirty="0" smtClean="0"/>
              <a:t> slide analysis of  the menu for </a:t>
            </a:r>
            <a:r>
              <a:rPr lang="en-US" baseline="0" dirty="0" err="1" smtClean="0"/>
              <a:t>Mosser</a:t>
            </a:r>
            <a:r>
              <a:rPr lang="en-US" baseline="0" dirty="0" smtClean="0"/>
              <a:t> facilities. The diet incorporates various foods highly influenced by the Irish cuisines. The common diet in these areas include pork, bacon, roast beef, and accompany food with maple syrup.</a:t>
            </a:r>
          </a:p>
          <a:p>
            <a:pPr marL="0" lvl="0" indent="0" algn="l" rtl="0">
              <a:spcBef>
                <a:spcPts val="0"/>
              </a:spcBef>
              <a:spcAft>
                <a:spcPts val="0"/>
              </a:spcAft>
              <a:buNone/>
            </a:pPr>
            <a:r>
              <a:rPr lang="en-US" baseline="0" dirty="0" smtClean="0"/>
              <a:t>The diet for the facility is highly influenced by this culture</a:t>
            </a:r>
          </a:p>
          <a:p>
            <a:pPr marL="0" lvl="0" indent="0" algn="l" rtl="0">
              <a:spcBef>
                <a:spcPts val="0"/>
              </a:spcBef>
              <a:spcAft>
                <a:spcPts val="0"/>
              </a:spcAft>
              <a:buNone/>
            </a:pPr>
            <a:r>
              <a:rPr lang="en-US" baseline="0" dirty="0" smtClean="0"/>
              <a:t>The unhealthy food however has got high contents of sugars, calories and fats which is not healthy for the age of the people taking the diet.</a:t>
            </a:r>
          </a:p>
          <a:p>
            <a:pPr marL="0" lvl="0" indent="0" algn="l" rtl="0">
              <a:spcBef>
                <a:spcPts val="0"/>
              </a:spcBef>
              <a:spcAft>
                <a:spcPts val="0"/>
              </a:spcAft>
              <a:buNone/>
            </a:pPr>
            <a:r>
              <a:rPr lang="en-US" baseline="0" dirty="0" smtClean="0"/>
              <a:t>This may lead to a high risk of obesity and heart diseases.</a:t>
            </a:r>
            <a:endParaRPr dirty="0"/>
          </a:p>
        </p:txBody>
      </p:sp>
    </p:spTree>
    <p:extLst>
      <p:ext uri="{BB962C8B-B14F-4D97-AF65-F5344CB8AC3E}">
        <p14:creationId xmlns:p14="http://schemas.microsoft.com/office/powerpoint/2010/main" val="1072563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a30c874e1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a30c874e1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(The Cedars, </a:t>
            </a:r>
            <a:r>
              <a:rPr lang="en-US" dirty="0" err="1" smtClean="0"/>
              <a:t>n.d.</a:t>
            </a:r>
            <a:r>
              <a:rPr lang="en-US" dirty="0" smtClean="0"/>
              <a:t>)</a:t>
            </a:r>
            <a:endParaRPr dirty="0"/>
          </a:p>
        </p:txBody>
      </p:sp>
    </p:spTree>
    <p:extLst>
      <p:ext uri="{BB962C8B-B14F-4D97-AF65-F5344CB8AC3E}">
        <p14:creationId xmlns:p14="http://schemas.microsoft.com/office/powerpoint/2010/main" val="2751224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ad8eed7a1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ad8eed7a1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This</a:t>
            </a:r>
            <a:r>
              <a:rPr lang="en-US" baseline="0" dirty="0" smtClean="0"/>
              <a:t> slide analyses the common foods that eaten in the Cedars, Rhodes island.</a:t>
            </a:r>
          </a:p>
          <a:p>
            <a:pPr marL="0" lvl="0" indent="0" algn="l" rtl="0">
              <a:spcBef>
                <a:spcPts val="0"/>
              </a:spcBef>
              <a:spcAft>
                <a:spcPts val="0"/>
              </a:spcAft>
              <a:buNone/>
            </a:pPr>
            <a:r>
              <a:rPr lang="en-US" dirty="0" smtClean="0"/>
              <a:t>In the south eastern region the diet consists mainly of greens, barbecue,</a:t>
            </a:r>
            <a:r>
              <a:rPr lang="en-US" baseline="0" dirty="0" smtClean="0"/>
              <a:t> fried chicken, pork and ham.</a:t>
            </a:r>
          </a:p>
          <a:p>
            <a:pPr marL="0" lvl="0" indent="0" algn="l" rtl="0">
              <a:spcBef>
                <a:spcPts val="0"/>
              </a:spcBef>
              <a:spcAft>
                <a:spcPts val="0"/>
              </a:spcAft>
              <a:buNone/>
            </a:pPr>
            <a:r>
              <a:rPr lang="en-US" baseline="0" dirty="0" smtClean="0"/>
              <a:t>Most of these foods have less </a:t>
            </a:r>
            <a:r>
              <a:rPr lang="en-US" baseline="0" dirty="0" err="1" smtClean="0"/>
              <a:t>nutrional</a:t>
            </a:r>
            <a:r>
              <a:rPr lang="en-US" baseline="0" dirty="0" smtClean="0"/>
              <a:t> values but contain fats and a lot of sugars.</a:t>
            </a:r>
          </a:p>
          <a:p>
            <a:pPr marL="0" lvl="0" indent="0" algn="l" rtl="0">
              <a:spcBef>
                <a:spcPts val="0"/>
              </a:spcBef>
              <a:spcAft>
                <a:spcPts val="0"/>
              </a:spcAft>
              <a:buNone/>
            </a:pPr>
            <a:r>
              <a:rPr lang="en-US" baseline="0" dirty="0" smtClean="0"/>
              <a:t>Over the course of the day however the individuals are provided with a balanced diet.</a:t>
            </a:r>
          </a:p>
          <a:p>
            <a:pPr marL="0" lvl="0" indent="0" algn="l" rtl="0">
              <a:spcBef>
                <a:spcPts val="0"/>
              </a:spcBef>
              <a:spcAft>
                <a:spcPts val="0"/>
              </a:spcAft>
              <a:buNone/>
            </a:pPr>
            <a:r>
              <a:rPr lang="en-US" baseline="0" dirty="0" smtClean="0"/>
              <a:t>Despite the culture of food that may lead to diseases such as heart disease. The diet has manage to introduce cereals which are of high nutritional value.</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88979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 menu provided offer better nutritional value because the contain all the essential nutrients required for</a:t>
            </a:r>
            <a:r>
              <a:rPr lang="en-US" baseline="0" dirty="0" smtClean="0"/>
              <a:t> this age groups.</a:t>
            </a:r>
          </a:p>
          <a:p>
            <a:r>
              <a:rPr lang="en-US" dirty="0" smtClean="0"/>
              <a:t>For every meal the person is</a:t>
            </a:r>
            <a:r>
              <a:rPr lang="en-US" baseline="0" dirty="0" smtClean="0"/>
              <a:t> provided with some fruits to increase the level of vitamins in the body. This helps boost the immunity of the body.</a:t>
            </a:r>
          </a:p>
          <a:p>
            <a:r>
              <a:rPr lang="en-US" dirty="0" smtClean="0"/>
              <a:t>The original</a:t>
            </a:r>
            <a:r>
              <a:rPr lang="en-US" baseline="0" dirty="0" smtClean="0"/>
              <a:t> foods were filled with fats and empty calories  but these have been replaced with waffles and better cereals.</a:t>
            </a:r>
          </a:p>
          <a:p>
            <a:r>
              <a:rPr lang="en-US" baseline="0" dirty="0" smtClean="0"/>
              <a:t>Poor nutrition leads to more burden of disease are the old do not recover quickly</a:t>
            </a:r>
            <a:endParaRPr lang="en-US" dirty="0"/>
          </a:p>
        </p:txBody>
      </p:sp>
    </p:spTree>
    <p:extLst>
      <p:ext uri="{BB962C8B-B14F-4D97-AF65-F5344CB8AC3E}">
        <p14:creationId xmlns:p14="http://schemas.microsoft.com/office/powerpoint/2010/main" val="3213168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Diet considerations for an aged population is important.</a:t>
            </a:r>
          </a:p>
          <a:p>
            <a:r>
              <a:rPr lang="en-US" dirty="0" smtClean="0"/>
              <a:t>As they are prone to high risk diseases  due to the diet is </a:t>
            </a:r>
            <a:r>
              <a:rPr lang="en-US" dirty="0" err="1" smtClean="0"/>
              <a:t>is</a:t>
            </a:r>
            <a:r>
              <a:rPr lang="en-US" dirty="0" smtClean="0"/>
              <a:t> important to check it as their immunity is low.</a:t>
            </a:r>
          </a:p>
          <a:p>
            <a:r>
              <a:rPr lang="en-US" dirty="0" smtClean="0"/>
              <a:t>The</a:t>
            </a:r>
            <a:r>
              <a:rPr lang="en-US" baseline="0" dirty="0" smtClean="0"/>
              <a:t> proposed diet helps them to grab a heavy breakfast as they begin their demand can also choose to take some juice to boost their vitamins.</a:t>
            </a:r>
          </a:p>
          <a:p>
            <a:r>
              <a:rPr lang="en-US" baseline="0" dirty="0" smtClean="0"/>
              <a:t>The foods also promise to deliver energy needed for the day without leaving them with a lot of fats which may lead to heart diseases.</a:t>
            </a:r>
          </a:p>
          <a:p>
            <a:pPr marL="158750" indent="0">
              <a:buNone/>
            </a:pPr>
            <a:endParaRPr lang="en-US" dirty="0"/>
          </a:p>
        </p:txBody>
      </p:sp>
    </p:spTree>
    <p:extLst>
      <p:ext uri="{BB962C8B-B14F-4D97-AF65-F5344CB8AC3E}">
        <p14:creationId xmlns:p14="http://schemas.microsoft.com/office/powerpoint/2010/main" val="3086574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a30c874e1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a30c874e1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It is important to watch the diet of the elderly</a:t>
            </a:r>
            <a:r>
              <a:rPr lang="en-US" baseline="0" dirty="0" smtClean="0"/>
              <a:t> to avoid pushing them into diseases that come with old age.</a:t>
            </a:r>
          </a:p>
          <a:p>
            <a:pPr marL="0" lvl="0" indent="0" algn="l" rtl="0">
              <a:spcBef>
                <a:spcPts val="0"/>
              </a:spcBef>
              <a:spcAft>
                <a:spcPts val="0"/>
              </a:spcAft>
              <a:buNone/>
            </a:pPr>
            <a:r>
              <a:rPr lang="en-US" baseline="0" dirty="0" smtClean="0"/>
              <a:t>Menus should always be developed with the assistance of dietitian to ensure its effective.</a:t>
            </a:r>
          </a:p>
          <a:p>
            <a:pPr marL="0" lvl="0" indent="0" algn="l" rtl="0">
              <a:spcBef>
                <a:spcPts val="0"/>
              </a:spcBef>
              <a:spcAft>
                <a:spcPts val="0"/>
              </a:spcAft>
              <a:buNone/>
            </a:pPr>
            <a:r>
              <a:rPr lang="en-US" baseline="0" dirty="0" smtClean="0"/>
              <a:t>High increase of fats and sodium in the body only leads to a deteriorating body with the immunity levels going down too.</a:t>
            </a:r>
          </a:p>
          <a:p>
            <a:pPr marL="0" lvl="0" indent="0" algn="l" rtl="0">
              <a:spcBef>
                <a:spcPts val="0"/>
              </a:spcBef>
              <a:spcAft>
                <a:spcPts val="0"/>
              </a:spcAft>
              <a:buNone/>
            </a:pPr>
            <a:r>
              <a:rPr lang="en-US" baseline="0" dirty="0" smtClean="0"/>
              <a:t>Where the aged lack micronutrients means the onset of infections in the body.</a:t>
            </a:r>
          </a:p>
          <a:p>
            <a:pPr marL="0" lvl="0" indent="0" algn="l" rtl="0">
              <a:spcBef>
                <a:spcPts val="0"/>
              </a:spcBef>
              <a:spcAft>
                <a:spcPts val="0"/>
              </a:spcAft>
              <a:buNone/>
            </a:pPr>
            <a:r>
              <a:rPr lang="en-US" baseline="0" dirty="0" smtClean="0"/>
              <a:t>It is crucial to always monitor what they are eating for them to liv longer with us</a:t>
            </a:r>
            <a:endParaRPr dirty="0"/>
          </a:p>
        </p:txBody>
      </p:sp>
    </p:spTree>
    <p:extLst>
      <p:ext uri="{BB962C8B-B14F-4D97-AF65-F5344CB8AC3E}">
        <p14:creationId xmlns:p14="http://schemas.microsoft.com/office/powerpoint/2010/main" val="460810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a30c874e15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a30c874e15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1600"/>
              </a:spcAft>
              <a:buClr>
                <a:srgbClr val="000000"/>
              </a:buClr>
              <a:buSzPts val="1100"/>
              <a:buFont typeface="Arial"/>
              <a:buNone/>
              <a:tabLst/>
              <a:defRPr/>
            </a:pPr>
            <a:r>
              <a:rPr lang="en-US" dirty="0" smtClean="0"/>
              <a:t>Ensure the fats eaten are polyunsaturated and monounsaturated fats. Change from strong fats to oils .</a:t>
            </a:r>
          </a:p>
          <a:p>
            <a:pPr marL="0" marR="0" lvl="0" indent="0" algn="l" defTabSz="914400" rtl="0" eaLnBrk="1" fontAlgn="auto" latinLnBrk="0" hangingPunct="1">
              <a:lnSpc>
                <a:spcPct val="100000"/>
              </a:lnSpc>
              <a:spcBef>
                <a:spcPts val="0"/>
              </a:spcBef>
              <a:spcAft>
                <a:spcPts val="1600"/>
              </a:spcAft>
              <a:buClr>
                <a:srgbClr val="000000"/>
              </a:buClr>
              <a:buSzPts val="1100"/>
              <a:buFont typeface="Arial"/>
              <a:buNone/>
              <a:tabLst/>
              <a:defRPr/>
            </a:pPr>
            <a:r>
              <a:rPr lang="en-US" dirty="0" smtClean="0"/>
              <a:t>Fluctuate protein decisions with more fish, beans and peas.</a:t>
            </a:r>
          </a:p>
          <a:p>
            <a:pPr marL="0" lvl="0" indent="0" algn="l">
              <a:spcAft>
                <a:spcPts val="1600"/>
              </a:spcAft>
              <a:buNone/>
            </a:pPr>
            <a:endParaRPr lang="en-US" dirty="0" smtClean="0"/>
          </a:p>
          <a:p>
            <a:pPr marL="0" lvl="0" indent="0" algn="l">
              <a:spcAft>
                <a:spcPts val="1600"/>
              </a:spcAft>
              <a:buNone/>
            </a:pPr>
            <a:r>
              <a:rPr lang="en-US" dirty="0" smtClean="0"/>
              <a:t>Eat foods grown from the ground. They can be new, solidified or canned. Eat more dim green vegetables, for example, verdant greens or broccoli, and orange vegetables, for example, carrots and yams. </a:t>
            </a:r>
          </a:p>
          <a:p>
            <a:pPr marL="0" lvl="0" indent="0" algn="l">
              <a:spcAft>
                <a:spcPts val="1600"/>
              </a:spcAft>
              <a:buNone/>
            </a:pPr>
            <a:r>
              <a:rPr lang="en-US" dirty="0" smtClean="0"/>
              <a:t>Eat at any rate three ounces of entire grain oats, breads, saltines, rice or pasta consistently. Pick entire grains at whatever point conceivable. </a:t>
            </a:r>
          </a:p>
          <a:p>
            <a:pPr marL="0" lvl="0" indent="0" algn="l">
              <a:spcAft>
                <a:spcPts val="1600"/>
              </a:spcAft>
              <a:buNone/>
            </a:pPr>
            <a:r>
              <a:rPr lang="en-US" dirty="0" smtClean="0"/>
              <a:t>Have three servings of low-fat or without fat dairy (milk, yogurt or cheddar) that are strengthened with nutrient D to help keep your bones solid. </a:t>
            </a:r>
          </a:p>
          <a:p>
            <a:pPr marL="0" lvl="0" indent="0" algn="l">
              <a:spcAft>
                <a:spcPts val="1600"/>
              </a:spcAft>
              <a:buNone/>
            </a:pPr>
            <a:r>
              <a:rPr lang="en-US" dirty="0" smtClean="0"/>
              <a:t>Ensure the fats you to eat are polyunsaturated and monounsaturated fats. Change from strong fats to oils while planning food.</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373422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a30c874e15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a30c874e15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In everybody, the hindrances to smart dieting appear to be identified with topics of time, food inclination, and absence of self control. Nonetheless, the boundaries to good dieting in the more established populace will in general contrast. Time and taste appear to be hindrances less regularly. All things considered, arising obstructions special to this age bunch grow, for example, social determinants, medical conditions, and diminished monetary and social help. Besides, this age populace appears to battle with change more than other age bunches as the examinations found that "surrendering enjoyed nourishments" and "protection from change" were obstructions one of a kind to this age companion</a:t>
            </a:r>
            <a:endParaRPr dirty="0"/>
          </a:p>
        </p:txBody>
      </p:sp>
    </p:spTree>
    <p:extLst>
      <p:ext uri="{BB962C8B-B14F-4D97-AF65-F5344CB8AC3E}">
        <p14:creationId xmlns:p14="http://schemas.microsoft.com/office/powerpoint/2010/main" val="205002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It is always important to eating just the right portion of food as any excess just goes into waste or stored into fats</a:t>
            </a:r>
            <a:r>
              <a:rPr lang="en-US" baseline="0" dirty="0" smtClean="0"/>
              <a:t> while less food leaves the body weak.</a:t>
            </a:r>
          </a:p>
          <a:p>
            <a:r>
              <a:rPr lang="en-US" baseline="0" dirty="0" smtClean="0"/>
              <a:t>Diets should mainly contain whole foods rather than manufactured foods.</a:t>
            </a:r>
          </a:p>
          <a:p>
            <a:r>
              <a:rPr lang="en-US" dirty="0" smtClean="0"/>
              <a:t>Culture may pressure a person to take up foods that may end up posing a health risk later. It is therefore important to approach these foods carefully. </a:t>
            </a:r>
          </a:p>
          <a:p>
            <a:r>
              <a:rPr lang="en-US" dirty="0" smtClean="0"/>
              <a:t>The elderly</a:t>
            </a:r>
            <a:r>
              <a:rPr lang="en-US" baseline="0" dirty="0" smtClean="0"/>
              <a:t> in care homes should be advised despite been provided with culture friendly foods, they should always be wise with their choices</a:t>
            </a:r>
            <a:endParaRPr lang="en-US" dirty="0"/>
          </a:p>
        </p:txBody>
      </p:sp>
    </p:spTree>
    <p:extLst>
      <p:ext uri="{BB962C8B-B14F-4D97-AF65-F5344CB8AC3E}">
        <p14:creationId xmlns:p14="http://schemas.microsoft.com/office/powerpoint/2010/main" val="359330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a30c874e15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a30c874e15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2464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3"/>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1600"/>
              </a:spcBef>
              <a:spcAft>
                <a:spcPts val="0"/>
              </a:spcAft>
              <a:buClr>
                <a:schemeClr val="lt1"/>
              </a:buClr>
              <a:buSzPts val="1100"/>
              <a:buChar char="○"/>
              <a:defRPr>
                <a:solidFill>
                  <a:schemeClr val="lt1"/>
                </a:solidFill>
              </a:defRPr>
            </a:lvl2pPr>
            <a:lvl3pPr marL="1371600" lvl="2" indent="-298450" algn="ctr">
              <a:spcBef>
                <a:spcPts val="1600"/>
              </a:spcBef>
              <a:spcAft>
                <a:spcPts val="0"/>
              </a:spcAft>
              <a:buClr>
                <a:schemeClr val="lt1"/>
              </a:buClr>
              <a:buSzPts val="1100"/>
              <a:buChar char="■"/>
              <a:defRPr>
                <a:solidFill>
                  <a:schemeClr val="lt1"/>
                </a:solidFill>
              </a:defRPr>
            </a:lvl3pPr>
            <a:lvl4pPr marL="1828800" lvl="3" indent="-298450" algn="ctr">
              <a:spcBef>
                <a:spcPts val="1600"/>
              </a:spcBef>
              <a:spcAft>
                <a:spcPts val="0"/>
              </a:spcAft>
              <a:buClr>
                <a:schemeClr val="lt1"/>
              </a:buClr>
              <a:buSzPts val="1100"/>
              <a:buChar char="●"/>
              <a:defRPr>
                <a:solidFill>
                  <a:schemeClr val="lt1"/>
                </a:solidFill>
              </a:defRPr>
            </a:lvl4pPr>
            <a:lvl5pPr marL="2286000" lvl="4" indent="-298450" algn="ctr">
              <a:spcBef>
                <a:spcPts val="1600"/>
              </a:spcBef>
              <a:spcAft>
                <a:spcPts val="0"/>
              </a:spcAft>
              <a:buClr>
                <a:schemeClr val="lt1"/>
              </a:buClr>
              <a:buSzPts val="1100"/>
              <a:buChar char="○"/>
              <a:defRPr>
                <a:solidFill>
                  <a:schemeClr val="lt1"/>
                </a:solidFill>
              </a:defRPr>
            </a:lvl5pPr>
            <a:lvl6pPr marL="2743200" lvl="5" indent="-298450" algn="ctr">
              <a:spcBef>
                <a:spcPts val="1600"/>
              </a:spcBef>
              <a:spcAft>
                <a:spcPts val="0"/>
              </a:spcAft>
              <a:buClr>
                <a:schemeClr val="lt1"/>
              </a:buClr>
              <a:buSzPts val="1100"/>
              <a:buChar char="■"/>
              <a:defRPr>
                <a:solidFill>
                  <a:schemeClr val="lt1"/>
                </a:solidFill>
              </a:defRPr>
            </a:lvl6pPr>
            <a:lvl7pPr marL="3200400" lvl="6" indent="-298450" algn="ctr">
              <a:spcBef>
                <a:spcPts val="1600"/>
              </a:spcBef>
              <a:spcAft>
                <a:spcPts val="0"/>
              </a:spcAft>
              <a:buClr>
                <a:schemeClr val="lt1"/>
              </a:buClr>
              <a:buSzPts val="1100"/>
              <a:buChar char="●"/>
              <a:defRPr>
                <a:solidFill>
                  <a:schemeClr val="lt1"/>
                </a:solidFill>
              </a:defRPr>
            </a:lvl7pPr>
            <a:lvl8pPr marL="3657600" lvl="7" indent="-298450" algn="ctr">
              <a:spcBef>
                <a:spcPts val="1600"/>
              </a:spcBef>
              <a:spcAft>
                <a:spcPts val="0"/>
              </a:spcAft>
              <a:buClr>
                <a:schemeClr val="lt1"/>
              </a:buClr>
              <a:buSzPts val="1100"/>
              <a:buChar char="○"/>
              <a:defRPr>
                <a:solidFill>
                  <a:schemeClr val="lt1"/>
                </a:solidFill>
              </a:defRPr>
            </a:lvl8pPr>
            <a:lvl9pPr marL="4114800" lvl="8" indent="-298450" algn="ctr">
              <a:spcBef>
                <a:spcPts val="1600"/>
              </a:spcBef>
              <a:spcAft>
                <a:spcPts val="160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eg"/><Relationship Id="rId7"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eatright.org/food/nutrition/dietary-guidelines-and-myplate/healthy-eating-for-older-adults" TargetMode="External"/><Relationship Id="rId7" Type="http://schemas.openxmlformats.org/officeDocument/2006/relationships/hyperlink" Target="https://www.nepsy.com/articles/leading-stories/four-new-england-states-among-nations-healthiest/"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hyperlink" Target="https://www.forbes.com/sites/alicegwalton/2015/08/10/southern-diet-linked-to-heart-risk-study-finds/?sh=5da162e533ae" TargetMode="External"/><Relationship Id="rId5" Type="http://schemas.openxmlformats.org/officeDocument/2006/relationships/hyperlink" Target="https://newengland.com/today/living/new-england-nostalgia/75-classic-new-england-foods/" TargetMode="External"/><Relationship Id="rId4" Type="http://schemas.openxmlformats.org/officeDocument/2006/relationships/hyperlink" Target="https://www.jscimedcentral.com/Nutrition/nutrition-8-1130.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0" y="1557625"/>
            <a:ext cx="4571700" cy="1929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sz="4000" dirty="0">
                <a:solidFill>
                  <a:srgbClr val="F6B26B"/>
                </a:solidFill>
                <a:latin typeface="Times New Roman" panose="02020603050405020304" pitchFamily="18" charset="0"/>
                <a:cs typeface="Times New Roman" panose="02020603050405020304" pitchFamily="18" charset="0"/>
              </a:rPr>
              <a:t>Nutrition Guide</a:t>
            </a:r>
            <a:endParaRPr sz="4000" dirty="0">
              <a:solidFill>
                <a:srgbClr val="F6B26B"/>
              </a:solidFill>
              <a:latin typeface="Times New Roman" panose="02020603050405020304" pitchFamily="18" charset="0"/>
              <a:cs typeface="Times New Roman" panose="02020603050405020304" pitchFamily="18" charset="0"/>
            </a:endParaRPr>
          </a:p>
        </p:txBody>
      </p:sp>
      <p:sp>
        <p:nvSpPr>
          <p:cNvPr id="278" name="Google Shape;278;p13"/>
          <p:cNvSpPr txBox="1">
            <a:spLocks noGrp="1"/>
          </p:cNvSpPr>
          <p:nvPr>
            <p:ph type="subTitle" idx="1"/>
          </p:nvPr>
        </p:nvSpPr>
        <p:spPr>
          <a:xfrm>
            <a:off x="50800" y="3080825"/>
            <a:ext cx="4255500" cy="69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dirty="0">
                <a:solidFill>
                  <a:srgbClr val="FF9900"/>
                </a:solidFill>
                <a:latin typeface="Times New Roman" panose="02020603050405020304" pitchFamily="18" charset="0"/>
                <a:cs typeface="Times New Roman" panose="02020603050405020304" pitchFamily="18" charset="0"/>
              </a:rPr>
              <a:t>Comparing Mosser and  Cedars  facilities menus</a:t>
            </a:r>
            <a:endParaRPr dirty="0">
              <a:solidFill>
                <a:srgbClr val="FF9900"/>
              </a:solidFill>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s" dirty="0">
                <a:latin typeface="Times New Roman" panose="02020603050405020304" pitchFamily="18" charset="0"/>
                <a:cs typeface="Times New Roman" panose="02020603050405020304" pitchFamily="18" charset="0"/>
              </a:rPr>
              <a:t>Amanda Estenoz</a:t>
            </a:r>
            <a:endParaRPr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s" dirty="0">
                <a:latin typeface="Times New Roman" panose="02020603050405020304" pitchFamily="18" charset="0"/>
                <a:cs typeface="Times New Roman" panose="02020603050405020304" pitchFamily="18" charset="0"/>
              </a:rPr>
              <a:t>Jessica Dumay</a:t>
            </a:r>
            <a:endParaRPr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s" dirty="0">
                <a:latin typeface="Times New Roman" panose="02020603050405020304" pitchFamily="18" charset="0"/>
                <a:cs typeface="Times New Roman" panose="02020603050405020304" pitchFamily="18" charset="0"/>
              </a:rPr>
              <a:t>Benata Jean Francois</a:t>
            </a:r>
            <a:endParaRPr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s" dirty="0">
                <a:latin typeface="Times New Roman" panose="02020603050405020304" pitchFamily="18" charset="0"/>
                <a:cs typeface="Times New Roman" panose="02020603050405020304" pitchFamily="18" charset="0"/>
              </a:rPr>
              <a:t>Cristy </a:t>
            </a:r>
            <a:endParaRPr dirty="0">
              <a:latin typeface="Times New Roman" panose="02020603050405020304" pitchFamily="18" charset="0"/>
              <a:cs typeface="Times New Roman" panose="02020603050405020304" pitchFamily="18" charset="0"/>
            </a:endParaRPr>
          </a:p>
        </p:txBody>
      </p:sp>
      <p:pic>
        <p:nvPicPr>
          <p:cNvPr id="279" name="Google Shape;279;p13"/>
          <p:cNvPicPr preferRelativeResize="0"/>
          <p:nvPr/>
        </p:nvPicPr>
        <p:blipFill>
          <a:blip r:embed="rId3">
            <a:alphaModFix/>
          </a:blip>
          <a:stretch>
            <a:fillRect/>
          </a:stretch>
        </p:blipFill>
        <p:spPr>
          <a:xfrm>
            <a:off x="4888500" y="17925"/>
            <a:ext cx="4255500" cy="2553825"/>
          </a:xfrm>
          <a:prstGeom prst="rect">
            <a:avLst/>
          </a:prstGeom>
          <a:noFill/>
          <a:ln>
            <a:noFill/>
          </a:ln>
        </p:spPr>
      </p:pic>
      <p:pic>
        <p:nvPicPr>
          <p:cNvPr id="280" name="Google Shape;280;p13"/>
          <p:cNvPicPr preferRelativeResize="0"/>
          <p:nvPr/>
        </p:nvPicPr>
        <p:blipFill>
          <a:blip r:embed="rId4">
            <a:alphaModFix/>
          </a:blip>
          <a:stretch>
            <a:fillRect/>
          </a:stretch>
        </p:blipFill>
        <p:spPr>
          <a:xfrm>
            <a:off x="4888500" y="2544850"/>
            <a:ext cx="4255500" cy="259865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4"/>
          <p:cNvSpPr txBox="1">
            <a:spLocks noGrp="1"/>
          </p:cNvSpPr>
          <p:nvPr>
            <p:ph type="title"/>
          </p:nvPr>
        </p:nvSpPr>
        <p:spPr>
          <a:xfrm>
            <a:off x="1325850" y="799275"/>
            <a:ext cx="6429600" cy="127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sz="3300" dirty="0">
                <a:solidFill>
                  <a:srgbClr val="FFFFFF"/>
                </a:solidFill>
                <a:latin typeface="Times New Roman"/>
                <a:ea typeface="Times New Roman"/>
                <a:cs typeface="Times New Roman"/>
                <a:sym typeface="Times New Roman"/>
              </a:rPr>
              <a:t>Introduction</a:t>
            </a:r>
            <a:endParaRPr sz="3300" dirty="0">
              <a:solidFill>
                <a:srgbClr val="FFFFFF"/>
              </a:solidFill>
              <a:latin typeface="Times New Roman"/>
              <a:ea typeface="Times New Roman"/>
              <a:cs typeface="Times New Roman"/>
              <a:sym typeface="Times New Roman"/>
            </a:endParaRPr>
          </a:p>
          <a:p>
            <a:pPr marL="457200" lvl="0" indent="-361950" algn="l" rtl="0">
              <a:spcBef>
                <a:spcPts val="0"/>
              </a:spcBef>
              <a:spcAft>
                <a:spcPts val="0"/>
              </a:spcAft>
              <a:buClr>
                <a:srgbClr val="FFFFFF"/>
              </a:buClr>
              <a:buSzPts val="2100"/>
              <a:buFont typeface="Times New Roman"/>
              <a:buChar char="●"/>
            </a:pPr>
            <a:r>
              <a:rPr lang="es" sz="2100" b="0" dirty="0">
                <a:solidFill>
                  <a:srgbClr val="FFFFFF"/>
                </a:solidFill>
                <a:latin typeface="Times New Roman"/>
                <a:ea typeface="Times New Roman"/>
                <a:cs typeface="Times New Roman"/>
                <a:sym typeface="Times New Roman"/>
              </a:rPr>
              <a:t>Purpose: the purpose is to compare the difference of two nursing home facilities. Based on varieties of healthier options for older adults.</a:t>
            </a:r>
            <a:endParaRPr sz="2100" b="0" dirty="0">
              <a:solidFill>
                <a:srgbClr val="FFFFFF"/>
              </a:solidFill>
              <a:latin typeface="Times New Roman"/>
              <a:ea typeface="Times New Roman"/>
              <a:cs typeface="Times New Roman"/>
              <a:sym typeface="Times New Roman"/>
            </a:endParaRPr>
          </a:p>
          <a:p>
            <a:pPr marL="0" lvl="0" indent="0" algn="l" rtl="0">
              <a:spcBef>
                <a:spcPts val="0"/>
              </a:spcBef>
              <a:spcAft>
                <a:spcPts val="0"/>
              </a:spcAft>
              <a:buNone/>
            </a:pPr>
            <a:endParaRPr sz="2100" b="0" dirty="0">
              <a:solidFill>
                <a:srgbClr val="FFFFFF"/>
              </a:solidFill>
              <a:latin typeface="Times New Roman"/>
              <a:ea typeface="Times New Roman"/>
              <a:cs typeface="Times New Roman"/>
              <a:sym typeface="Times New Roman"/>
            </a:endParaRPr>
          </a:p>
          <a:p>
            <a:pPr marL="457200" lvl="0" indent="0" algn="l" rtl="0">
              <a:spcBef>
                <a:spcPts val="0"/>
              </a:spcBef>
              <a:spcAft>
                <a:spcPts val="0"/>
              </a:spcAft>
              <a:buNone/>
            </a:pPr>
            <a:endParaRPr sz="1200" dirty="0"/>
          </a:p>
        </p:txBody>
      </p:sp>
      <p:sp>
        <p:nvSpPr>
          <p:cNvPr id="286" name="Google Shape;286;p14"/>
          <p:cNvSpPr txBox="1">
            <a:spLocks noGrp="1"/>
          </p:cNvSpPr>
          <p:nvPr>
            <p:ph type="body" idx="1"/>
          </p:nvPr>
        </p:nvSpPr>
        <p:spPr>
          <a:xfrm>
            <a:off x="601800" y="2078025"/>
            <a:ext cx="7153800" cy="1745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sz="3100" b="1" dirty="0">
                <a:latin typeface="Times New Roman"/>
                <a:ea typeface="Times New Roman"/>
                <a:cs typeface="Times New Roman"/>
                <a:sym typeface="Times New Roman"/>
              </a:rPr>
              <a:t>Cultural Concentration</a:t>
            </a:r>
            <a:endParaRPr sz="3100" b="1" dirty="0">
              <a:latin typeface="Times New Roman"/>
              <a:ea typeface="Times New Roman"/>
              <a:cs typeface="Times New Roman"/>
              <a:sym typeface="Times New Roman"/>
            </a:endParaRPr>
          </a:p>
          <a:p>
            <a:pPr marL="0" lvl="0" indent="0" algn="ctr" rtl="0">
              <a:spcBef>
                <a:spcPts val="1600"/>
              </a:spcBef>
              <a:spcAft>
                <a:spcPts val="0"/>
              </a:spcAft>
              <a:buNone/>
            </a:pPr>
            <a:r>
              <a:rPr lang="es" sz="2100" b="1" dirty="0">
                <a:latin typeface="Times New Roman"/>
                <a:ea typeface="Times New Roman"/>
                <a:cs typeface="Times New Roman"/>
                <a:sym typeface="Times New Roman"/>
              </a:rPr>
              <a:t>White Americans</a:t>
            </a:r>
            <a:endParaRPr sz="2100" b="1" dirty="0">
              <a:latin typeface="Times New Roman"/>
              <a:ea typeface="Times New Roman"/>
              <a:cs typeface="Times New Roman"/>
              <a:sym typeface="Times New Roman"/>
            </a:endParaRPr>
          </a:p>
          <a:p>
            <a:pPr marL="0" lvl="0" indent="0" algn="ctr" rtl="0">
              <a:spcBef>
                <a:spcPts val="1600"/>
              </a:spcBef>
              <a:spcAft>
                <a:spcPts val="0"/>
              </a:spcAft>
              <a:buNone/>
            </a:pPr>
            <a:r>
              <a:rPr lang="es" sz="2100" b="1" dirty="0">
                <a:latin typeface="Times New Roman"/>
                <a:ea typeface="Times New Roman"/>
                <a:cs typeface="Times New Roman"/>
                <a:sym typeface="Times New Roman"/>
              </a:rPr>
              <a:t>Age Group : 75 and older</a:t>
            </a:r>
            <a:endParaRPr sz="2100" b="1" dirty="0">
              <a:latin typeface="Times New Roman"/>
              <a:ea typeface="Times New Roman"/>
              <a:cs typeface="Times New Roman"/>
              <a:sym typeface="Times New Roman"/>
            </a:endParaRPr>
          </a:p>
          <a:p>
            <a:pPr marL="0" lvl="0" indent="0" algn="ctr" rtl="0">
              <a:spcBef>
                <a:spcPts val="1600"/>
              </a:spcBef>
              <a:spcAft>
                <a:spcPts val="0"/>
              </a:spcAft>
              <a:buNone/>
            </a:pPr>
            <a:r>
              <a:rPr lang="es" sz="2100" b="1" dirty="0">
                <a:latin typeface="Times New Roman"/>
                <a:ea typeface="Times New Roman"/>
                <a:cs typeface="Times New Roman"/>
                <a:sym typeface="Times New Roman"/>
              </a:rPr>
              <a:t>Southeastern and New England region</a:t>
            </a:r>
            <a:endParaRPr sz="2100" b="1" dirty="0">
              <a:latin typeface="Times New Roman"/>
              <a:ea typeface="Times New Roman"/>
              <a:cs typeface="Times New Roman"/>
              <a:sym typeface="Times New Roman"/>
            </a:endParaRPr>
          </a:p>
          <a:p>
            <a:pPr marL="0" lvl="0" indent="0" algn="ctr" rtl="0">
              <a:spcBef>
                <a:spcPts val="1600"/>
              </a:spcBef>
              <a:spcAft>
                <a:spcPts val="0"/>
              </a:spcAft>
              <a:buNone/>
            </a:pPr>
            <a:endParaRPr b="1" dirty="0"/>
          </a:p>
          <a:p>
            <a:pPr marL="0" lvl="0" indent="0" algn="ctr" rtl="0">
              <a:spcBef>
                <a:spcPts val="1600"/>
              </a:spcBef>
              <a:spcAft>
                <a:spcPts val="0"/>
              </a:spcAft>
              <a:buNone/>
            </a:pPr>
            <a:endParaRPr b="1" dirty="0">
              <a:latin typeface="Times New Roman"/>
              <a:ea typeface="Times New Roman"/>
              <a:cs typeface="Times New Roman"/>
              <a:sym typeface="Times New Roman"/>
            </a:endParaRPr>
          </a:p>
          <a:p>
            <a:pPr marL="0" lvl="0" indent="0" algn="ctr" rtl="0">
              <a:spcBef>
                <a:spcPts val="1600"/>
              </a:spcBef>
              <a:spcAft>
                <a:spcPts val="1600"/>
              </a:spcAft>
              <a:buNone/>
            </a:pPr>
            <a:endParaRPr b="1" dirty="0"/>
          </a:p>
        </p:txBody>
      </p:sp>
      <p:sp>
        <p:nvSpPr>
          <p:cNvPr id="2" name="TextBox 1"/>
          <p:cNvSpPr txBox="1"/>
          <p:nvPr/>
        </p:nvSpPr>
        <p:spPr>
          <a:xfrm>
            <a:off x="6607834" y="4435614"/>
            <a:ext cx="2743200" cy="707886"/>
          </a:xfrm>
          <a:prstGeom prst="rect">
            <a:avLst/>
          </a:prstGeom>
          <a:noFill/>
        </p:spPr>
        <p:txBody>
          <a:bodyPr wrap="square" rtlCol="0">
            <a:spAutoFit/>
          </a:bodyPr>
          <a:lstStyle/>
          <a:p>
            <a:r>
              <a:rPr lang="en-US" sz="2000" dirty="0" smtClean="0"/>
              <a:t>(Walton, 2015)</a:t>
            </a:r>
          </a:p>
          <a:p>
            <a:r>
              <a:rPr lang="en-US" sz="2000" dirty="0" smtClean="0"/>
              <a:t>Weisman, 2017</a:t>
            </a: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6"/>
          <p:cNvSpPr txBox="1">
            <a:spLocks noGrp="1"/>
          </p:cNvSpPr>
          <p:nvPr>
            <p:ph type="title"/>
          </p:nvPr>
        </p:nvSpPr>
        <p:spPr>
          <a:xfrm>
            <a:off x="1187825" y="212900"/>
            <a:ext cx="7146600" cy="73198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2400" dirty="0" smtClean="0">
                <a:latin typeface="Times New Roman"/>
                <a:ea typeface="Times New Roman"/>
                <a:cs typeface="Times New Roman"/>
                <a:sym typeface="Times New Roman"/>
              </a:rPr>
              <a:t>Menus</a:t>
            </a:r>
            <a:endParaRPr sz="2400" dirty="0">
              <a:latin typeface="Times New Roman"/>
              <a:ea typeface="Times New Roman"/>
              <a:cs typeface="Times New Roman"/>
              <a:sym typeface="Times New Roman"/>
            </a:endParaRPr>
          </a:p>
          <a:p>
            <a:pPr marL="0" lvl="0" indent="0" algn="l" rtl="0">
              <a:spcBef>
                <a:spcPts val="0"/>
              </a:spcBef>
              <a:spcAft>
                <a:spcPts val="0"/>
              </a:spcAft>
              <a:buNone/>
            </a:pPr>
            <a:r>
              <a:rPr lang="es" sz="1600" b="0" dirty="0">
                <a:solidFill>
                  <a:srgbClr val="FF9900"/>
                </a:solidFill>
                <a:latin typeface="Nunito"/>
                <a:ea typeface="Nunito"/>
                <a:cs typeface="Nunito"/>
                <a:sym typeface="Nunito"/>
              </a:rPr>
              <a:t>Mosser, Pennsylvania</a:t>
            </a:r>
            <a:endParaRPr sz="4600" dirty="0">
              <a:latin typeface="Times New Roman"/>
              <a:ea typeface="Times New Roman"/>
              <a:cs typeface="Times New Roman"/>
              <a:sym typeface="Times New Roman"/>
            </a:endParaRPr>
          </a:p>
          <a:p>
            <a:pPr marL="0" lvl="0" indent="0" algn="l" rtl="0">
              <a:spcBef>
                <a:spcPts val="0"/>
              </a:spcBef>
              <a:spcAft>
                <a:spcPts val="0"/>
              </a:spcAft>
              <a:buNone/>
            </a:pPr>
            <a:endParaRPr sz="3700" dirty="0">
              <a:latin typeface="Times New Roman"/>
              <a:ea typeface="Times New Roman"/>
              <a:cs typeface="Times New Roman"/>
              <a:sym typeface="Times New Roman"/>
            </a:endParaRPr>
          </a:p>
        </p:txBody>
      </p:sp>
      <p:graphicFrame>
        <p:nvGraphicFramePr>
          <p:cNvPr id="297" name="Google Shape;297;p16"/>
          <p:cNvGraphicFramePr/>
          <p:nvPr>
            <p:extLst>
              <p:ext uri="{D42A27DB-BD31-4B8C-83A1-F6EECF244321}">
                <p14:modId xmlns:p14="http://schemas.microsoft.com/office/powerpoint/2010/main" val="4286076124"/>
              </p:ext>
            </p:extLst>
          </p:nvPr>
        </p:nvGraphicFramePr>
        <p:xfrm>
          <a:off x="1039595" y="944880"/>
          <a:ext cx="7686900" cy="4237220"/>
        </p:xfrm>
        <a:graphic>
          <a:graphicData uri="http://schemas.openxmlformats.org/drawingml/2006/table">
            <a:tbl>
              <a:tblPr>
                <a:noFill/>
                <a:tableStyleId>{874C26A4-231A-4480-B759-D8CFA86D1021}</a:tableStyleId>
              </a:tblPr>
              <a:tblGrid>
                <a:gridCol w="2562300"/>
                <a:gridCol w="2944490"/>
                <a:gridCol w="2180110"/>
              </a:tblGrid>
              <a:tr h="2548479">
                <a:tc>
                  <a:txBody>
                    <a:bodyPr/>
                    <a:lstStyle/>
                    <a:p>
                      <a:pPr marL="0" lvl="0" indent="0" algn="l" rtl="0">
                        <a:lnSpc>
                          <a:spcPct val="100000"/>
                        </a:lnSpc>
                        <a:spcBef>
                          <a:spcPts val="0"/>
                        </a:spcBef>
                        <a:spcAft>
                          <a:spcPts val="0"/>
                        </a:spcAft>
                        <a:buNone/>
                      </a:pPr>
                      <a:r>
                        <a:rPr lang="es" u="sng" dirty="0">
                          <a:latin typeface="Times New Roman" panose="02020603050405020304" pitchFamily="18" charset="0"/>
                          <a:cs typeface="Times New Roman" panose="02020603050405020304" pitchFamily="18" charset="0"/>
                        </a:rPr>
                        <a:t>Breakfast</a:t>
                      </a:r>
                      <a:endParaRPr u="sng" dirty="0">
                        <a:latin typeface="Times New Roman" panose="02020603050405020304" pitchFamily="18" charset="0"/>
                        <a:cs typeface="Times New Roman" panose="02020603050405020304" pitchFamily="18" charset="0"/>
                      </a:endParaRPr>
                    </a:p>
                    <a:p>
                      <a:pPr marL="0" lvl="0" indent="0" algn="l" rtl="0">
                        <a:lnSpc>
                          <a:spcPct val="100000"/>
                        </a:lnSpc>
                        <a:spcBef>
                          <a:spcPts val="0"/>
                        </a:spcBef>
                        <a:spcAft>
                          <a:spcPts val="0"/>
                        </a:spcAft>
                        <a:buNone/>
                      </a:pPr>
                      <a:endParaRPr u="sng" dirty="0">
                        <a:latin typeface="Times New Roman" panose="02020603050405020304" pitchFamily="18" charset="0"/>
                        <a:cs typeface="Times New Roman" panose="02020603050405020304" pitchFamily="18" charset="0"/>
                      </a:endParaRPr>
                    </a:p>
                    <a:p>
                      <a:pPr marL="457200" lvl="0" indent="-317500" algn="l" rtl="0">
                        <a:lnSpc>
                          <a:spcPct val="100000"/>
                        </a:lnSpc>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Oatmeal/scramble eggs</a:t>
                      </a:r>
                      <a:endParaRPr dirty="0">
                        <a:latin typeface="Times New Roman" panose="02020603050405020304" pitchFamily="18" charset="0"/>
                        <a:cs typeface="Times New Roman" panose="02020603050405020304" pitchFamily="18" charset="0"/>
                      </a:endParaRPr>
                    </a:p>
                    <a:p>
                      <a:pPr marL="457200" lvl="0" indent="-317500" algn="l" rtl="0">
                        <a:lnSpc>
                          <a:spcPct val="100000"/>
                        </a:lnSpc>
                        <a:spcBef>
                          <a:spcPts val="0"/>
                        </a:spcBef>
                        <a:spcAft>
                          <a:spcPts val="0"/>
                        </a:spcAft>
                        <a:buSzPts val="1400"/>
                        <a:buChar char="➔"/>
                      </a:pPr>
                      <a:endParaRPr dirty="0">
                        <a:latin typeface="Times New Roman" panose="02020603050405020304" pitchFamily="18" charset="0"/>
                        <a:cs typeface="Times New Roman" panose="02020603050405020304" pitchFamily="18" charset="0"/>
                      </a:endParaRPr>
                    </a:p>
                    <a:p>
                      <a:pPr marL="457200" lvl="0" indent="-317500" algn="l" rtl="0">
                        <a:lnSpc>
                          <a:spcPct val="100000"/>
                        </a:lnSpc>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Cheese omelet</a:t>
                      </a:r>
                      <a:endParaRPr dirty="0">
                        <a:latin typeface="Times New Roman" panose="02020603050405020304" pitchFamily="18" charset="0"/>
                        <a:cs typeface="Times New Roman" panose="02020603050405020304" pitchFamily="18" charset="0"/>
                      </a:endParaRPr>
                    </a:p>
                    <a:p>
                      <a:pPr marL="457200" lvl="0" indent="-317500" algn="l" rtl="0">
                        <a:lnSpc>
                          <a:spcPct val="100000"/>
                        </a:lnSpc>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Toast</a:t>
                      </a:r>
                      <a:endParaRPr dirty="0">
                        <a:latin typeface="Times New Roman" panose="02020603050405020304" pitchFamily="18" charset="0"/>
                        <a:cs typeface="Times New Roman" panose="02020603050405020304" pitchFamily="18" charset="0"/>
                      </a:endParaRPr>
                    </a:p>
                    <a:p>
                      <a:pPr marL="457200" lvl="0" indent="-317500" algn="l" rtl="0">
                        <a:lnSpc>
                          <a:spcPct val="100000"/>
                        </a:lnSpc>
                        <a:spcBef>
                          <a:spcPts val="0"/>
                        </a:spcBef>
                        <a:spcAft>
                          <a:spcPts val="0"/>
                        </a:spcAft>
                        <a:buSzPts val="1400"/>
                        <a:buChar char="➔"/>
                      </a:pPr>
                      <a:endParaRPr dirty="0">
                        <a:latin typeface="Times New Roman" panose="02020603050405020304" pitchFamily="18" charset="0"/>
                        <a:cs typeface="Times New Roman" panose="02020603050405020304" pitchFamily="18" charset="0"/>
                      </a:endParaRPr>
                    </a:p>
                    <a:p>
                      <a:pPr marL="457200" lvl="0" indent="-317500" algn="l" rtl="0">
                        <a:lnSpc>
                          <a:spcPct val="100000"/>
                        </a:lnSpc>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Banana/fruit in session</a:t>
                      </a:r>
                      <a:endParaRPr dirty="0">
                        <a:latin typeface="Times New Roman" panose="02020603050405020304" pitchFamily="18" charset="0"/>
                        <a:cs typeface="Times New Roman" panose="02020603050405020304" pitchFamily="18" charset="0"/>
                      </a:endParaRPr>
                    </a:p>
                    <a:p>
                      <a:pPr marL="457200" lvl="0" indent="-317500" algn="l" rtl="0">
                        <a:lnSpc>
                          <a:spcPct val="100000"/>
                        </a:lnSpc>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orange </a:t>
                      </a:r>
                      <a:endParaRPr dirty="0">
                        <a:latin typeface="Times New Roman" panose="02020603050405020304" pitchFamily="18" charset="0"/>
                        <a:cs typeface="Times New Roman" panose="02020603050405020304" pitchFamily="18" charset="0"/>
                      </a:endParaRPr>
                    </a:p>
                    <a:p>
                      <a:pPr marL="457200" lvl="0" indent="-317500" algn="l" rtl="0">
                        <a:lnSpc>
                          <a:spcPct val="100000"/>
                        </a:lnSpc>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sausage /French toas</a:t>
                      </a:r>
                      <a:r>
                        <a:rPr lang="es" u="sng" dirty="0">
                          <a:latin typeface="Times New Roman" panose="02020603050405020304" pitchFamily="18" charset="0"/>
                          <a:cs typeface="Times New Roman" panose="02020603050405020304" pitchFamily="18" charset="0"/>
                        </a:rPr>
                        <a:t>t</a:t>
                      </a:r>
                      <a:endParaRPr u="sng" dirty="0">
                        <a:latin typeface="Times New Roman" panose="02020603050405020304" pitchFamily="18" charset="0"/>
                        <a:cs typeface="Times New Roman" panose="02020603050405020304" pitchFamily="18" charset="0"/>
                      </a:endParaRPr>
                    </a:p>
                  </a:txBody>
                  <a:tcPr marL="91425" marR="91425" marT="91425" marB="91425">
                    <a:blipFill dpi="0" rotWithShape="1">
                      <a:blip r:embed="rId3"/>
                      <a:srcRect/>
                      <a:tile tx="0" ty="0" sx="100000" sy="100000" flip="none" algn="tl"/>
                    </a:blipFill>
                  </a:tcPr>
                </a:tc>
                <a:tc>
                  <a:txBody>
                    <a:bodyPr/>
                    <a:lstStyle/>
                    <a:p>
                      <a:pPr marL="0" lvl="0" indent="0" algn="l" rtl="0">
                        <a:spcBef>
                          <a:spcPts val="0"/>
                        </a:spcBef>
                        <a:spcAft>
                          <a:spcPts val="0"/>
                        </a:spcAft>
                        <a:buNone/>
                      </a:pPr>
                      <a:r>
                        <a:rPr lang="es" u="sng" dirty="0">
                          <a:latin typeface="Times New Roman" panose="02020603050405020304" pitchFamily="18" charset="0"/>
                          <a:cs typeface="Times New Roman" panose="02020603050405020304" pitchFamily="18" charset="0"/>
                        </a:rPr>
                        <a:t>Lunch</a:t>
                      </a:r>
                      <a:endParaRPr u="sng"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u="sng"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Breaded chicken</a:t>
                      </a:r>
                      <a:endParaRPr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endParaRPr u="sng"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House salad</a:t>
                      </a:r>
                      <a:endParaRPr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endParaRPr u="sng"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French fries</a:t>
                      </a:r>
                      <a:endParaRPr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endParaRPr u="sng"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Parsley boiled potatoes</a:t>
                      </a:r>
                      <a:endParaRPr dirty="0">
                        <a:latin typeface="Times New Roman" panose="02020603050405020304" pitchFamily="18" charset="0"/>
                        <a:cs typeface="Times New Roman" panose="02020603050405020304" pitchFamily="18" charset="0"/>
                      </a:endParaRPr>
                    </a:p>
                  </a:txBody>
                  <a:tcPr marL="91425" marR="91425" marT="91425" marB="91425">
                    <a:blipFill dpi="0" rotWithShape="1">
                      <a:blip r:embed="rId3"/>
                      <a:srcRect/>
                      <a:tile tx="0" ty="0" sx="100000" sy="100000" flip="none" algn="tl"/>
                    </a:blipFill>
                  </a:tcPr>
                </a:tc>
                <a:tc>
                  <a:txBody>
                    <a:bodyPr/>
                    <a:lstStyle/>
                    <a:p>
                      <a:pPr marL="0" lvl="0" indent="0" algn="l" rtl="0">
                        <a:spcBef>
                          <a:spcPts val="0"/>
                        </a:spcBef>
                        <a:spcAft>
                          <a:spcPts val="0"/>
                        </a:spcAft>
                        <a:buNone/>
                      </a:pPr>
                      <a:r>
                        <a:rPr lang="es" u="sng" dirty="0">
                          <a:latin typeface="Times New Roman" panose="02020603050405020304" pitchFamily="18" charset="0"/>
                          <a:cs typeface="Times New Roman" panose="02020603050405020304" pitchFamily="18" charset="0"/>
                        </a:rPr>
                        <a:t>Dinner</a:t>
                      </a:r>
                      <a:endParaRPr u="sng"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u="sng"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Tuna melt</a:t>
                      </a:r>
                      <a:endParaRPr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endParaRPr u="sng"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Top round london Broil</a:t>
                      </a:r>
                      <a:endParaRPr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Mashed potatoes</a:t>
                      </a:r>
                      <a:endParaRPr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endParaRPr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Raspberry parfait</a:t>
                      </a:r>
                      <a:endParaRPr dirty="0">
                        <a:latin typeface="Times New Roman" panose="02020603050405020304" pitchFamily="18" charset="0"/>
                        <a:cs typeface="Times New Roman" panose="02020603050405020304" pitchFamily="18" charset="0"/>
                      </a:endParaRPr>
                    </a:p>
                    <a:p>
                      <a:pPr marL="457200" lvl="0" indent="-317500" algn="l" rtl="0">
                        <a:spcBef>
                          <a:spcPts val="0"/>
                        </a:spcBef>
                        <a:spcAft>
                          <a:spcPts val="0"/>
                        </a:spcAft>
                        <a:buSzPts val="1400"/>
                        <a:buChar char="➔"/>
                      </a:pPr>
                      <a:r>
                        <a:rPr lang="es" dirty="0">
                          <a:latin typeface="Times New Roman" panose="02020603050405020304" pitchFamily="18" charset="0"/>
                          <a:cs typeface="Times New Roman" panose="02020603050405020304" pitchFamily="18" charset="0"/>
                        </a:rPr>
                        <a:t>Garlic Bread</a:t>
                      </a:r>
                      <a:endParaRPr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u="sng" dirty="0">
                        <a:latin typeface="Times New Roman" panose="02020603050405020304" pitchFamily="18" charset="0"/>
                        <a:cs typeface="Times New Roman" panose="02020603050405020304" pitchFamily="18" charset="0"/>
                      </a:endParaRPr>
                    </a:p>
                  </a:txBody>
                  <a:tcPr marL="91425" marR="91425" marT="91425" marB="91425">
                    <a:blipFill dpi="0" rotWithShape="1">
                      <a:blip r:embed="rId3"/>
                      <a:srcRect/>
                      <a:tile tx="0" ty="0" sx="100000" sy="100000" flip="none" algn="tl"/>
                    </a:blipFill>
                  </a:tcPr>
                </a:tc>
              </a:tr>
              <a:tr h="1688741">
                <a:tc>
                  <a:txBody>
                    <a:bodyPr/>
                    <a:lstStyle/>
                    <a:p>
                      <a:pPr marL="457200" lvl="0" indent="-317500" algn="l" rtl="0">
                        <a:lnSpc>
                          <a:spcPct val="100000"/>
                        </a:lnSpc>
                        <a:spcBef>
                          <a:spcPts val="0"/>
                        </a:spcBef>
                        <a:spcAft>
                          <a:spcPts val="0"/>
                        </a:spcAft>
                        <a:buSzPts val="1400"/>
                        <a:buChar char="➔"/>
                      </a:pPr>
                      <a:r>
                        <a:rPr lang="es" dirty="0"/>
                        <a:t>Assorted Danish</a:t>
                      </a:r>
                      <a:endParaRPr dirty="0"/>
                    </a:p>
                    <a:p>
                      <a:pPr marL="457200" lvl="0" indent="-317500" algn="l" rtl="0">
                        <a:lnSpc>
                          <a:spcPct val="100000"/>
                        </a:lnSpc>
                        <a:spcBef>
                          <a:spcPts val="0"/>
                        </a:spcBef>
                        <a:spcAft>
                          <a:spcPts val="0"/>
                        </a:spcAft>
                        <a:buSzPts val="1400"/>
                        <a:buChar char="➔"/>
                      </a:pPr>
                      <a:r>
                        <a:rPr lang="es" dirty="0"/>
                        <a:t>Crisp Bacon</a:t>
                      </a:r>
                      <a:endParaRPr dirty="0"/>
                    </a:p>
                    <a:p>
                      <a:pPr marL="457200" lvl="0" indent="-317500" algn="l" rtl="0">
                        <a:lnSpc>
                          <a:spcPct val="100000"/>
                        </a:lnSpc>
                        <a:spcBef>
                          <a:spcPts val="0"/>
                        </a:spcBef>
                        <a:spcAft>
                          <a:spcPts val="0"/>
                        </a:spcAft>
                        <a:buSzPts val="1400"/>
                        <a:buChar char="➔"/>
                      </a:pPr>
                      <a:endParaRPr dirty="0"/>
                    </a:p>
                    <a:p>
                      <a:pPr marL="457200" lvl="0" indent="-317500" algn="l" rtl="0">
                        <a:lnSpc>
                          <a:spcPct val="100000"/>
                        </a:lnSpc>
                        <a:spcBef>
                          <a:spcPts val="0"/>
                        </a:spcBef>
                        <a:spcAft>
                          <a:spcPts val="0"/>
                        </a:spcAft>
                        <a:buSzPts val="1400"/>
                        <a:buChar char="➔"/>
                      </a:pPr>
                      <a:r>
                        <a:rPr lang="es" dirty="0"/>
                        <a:t>Bacon w/syrup</a:t>
                      </a:r>
                      <a:endParaRPr dirty="0"/>
                    </a:p>
                    <a:p>
                      <a:pPr marL="457200" lvl="0" indent="-317500" algn="l" rtl="0">
                        <a:lnSpc>
                          <a:spcPct val="100000"/>
                        </a:lnSpc>
                        <a:spcBef>
                          <a:spcPts val="0"/>
                        </a:spcBef>
                        <a:spcAft>
                          <a:spcPts val="0"/>
                        </a:spcAft>
                        <a:buSzPts val="1400"/>
                        <a:buChar char="➔"/>
                      </a:pPr>
                      <a:r>
                        <a:rPr lang="es" dirty="0"/>
                        <a:t>waffles </a:t>
                      </a:r>
                      <a:endParaRPr dirty="0"/>
                    </a:p>
                    <a:p>
                      <a:pPr marL="457200" lvl="0" indent="-317500" algn="l" rtl="0">
                        <a:lnSpc>
                          <a:spcPct val="100000"/>
                        </a:lnSpc>
                        <a:spcBef>
                          <a:spcPts val="0"/>
                        </a:spcBef>
                        <a:spcAft>
                          <a:spcPts val="0"/>
                        </a:spcAft>
                        <a:buSzPts val="1400"/>
                        <a:buChar char="➔"/>
                      </a:pPr>
                      <a:endParaRPr dirty="0"/>
                    </a:p>
                  </a:txBody>
                  <a:tcPr marL="91425" marR="91425" marT="91425" marB="91425">
                    <a:blipFill dpi="0" rotWithShape="1">
                      <a:blip r:embed="rId3"/>
                      <a:srcRect/>
                      <a:tile tx="0" ty="0" sx="100000" sy="100000" flip="none" algn="tl"/>
                    </a:blipFill>
                  </a:tcPr>
                </a:tc>
                <a:tc>
                  <a:txBody>
                    <a:bodyPr/>
                    <a:lstStyle/>
                    <a:p>
                      <a:pPr marL="457200" lvl="0" indent="-317500" algn="l" rtl="0">
                        <a:spcBef>
                          <a:spcPts val="0"/>
                        </a:spcBef>
                        <a:spcAft>
                          <a:spcPts val="0"/>
                        </a:spcAft>
                        <a:buSzPts val="1400"/>
                        <a:buChar char="➔"/>
                      </a:pPr>
                      <a:r>
                        <a:rPr lang="es" dirty="0"/>
                        <a:t>Cheesecake/ Sandwich</a:t>
                      </a:r>
                      <a:endParaRPr dirty="0"/>
                    </a:p>
                    <a:p>
                      <a:pPr marL="457200" lvl="0" indent="-317500" algn="l" rtl="0">
                        <a:spcBef>
                          <a:spcPts val="0"/>
                        </a:spcBef>
                        <a:spcAft>
                          <a:spcPts val="0"/>
                        </a:spcAft>
                        <a:buSzPts val="1400"/>
                        <a:buChar char="➔"/>
                      </a:pPr>
                      <a:endParaRPr dirty="0"/>
                    </a:p>
                    <a:p>
                      <a:pPr marL="457200" lvl="0" indent="-317500" algn="l" rtl="0">
                        <a:spcBef>
                          <a:spcPts val="0"/>
                        </a:spcBef>
                        <a:spcAft>
                          <a:spcPts val="0"/>
                        </a:spcAft>
                        <a:buSzPts val="1400"/>
                        <a:buChar char="➔"/>
                      </a:pPr>
                      <a:r>
                        <a:rPr lang="es" dirty="0"/>
                        <a:t>Macaroni &amp; cheese </a:t>
                      </a:r>
                      <a:endParaRPr dirty="0"/>
                    </a:p>
                    <a:p>
                      <a:pPr marL="457200" lvl="0" indent="-317500" algn="l" rtl="0">
                        <a:spcBef>
                          <a:spcPts val="0"/>
                        </a:spcBef>
                        <a:spcAft>
                          <a:spcPts val="0"/>
                        </a:spcAft>
                        <a:buSzPts val="1400"/>
                        <a:buChar char="➔"/>
                      </a:pPr>
                      <a:endParaRPr dirty="0"/>
                    </a:p>
                    <a:p>
                      <a:pPr marL="457200" lvl="0" indent="-317500" algn="l" rtl="0">
                        <a:spcBef>
                          <a:spcPts val="0"/>
                        </a:spcBef>
                        <a:spcAft>
                          <a:spcPts val="0"/>
                        </a:spcAft>
                        <a:buSzPts val="1400"/>
                        <a:buChar char="➔"/>
                      </a:pPr>
                      <a:r>
                        <a:rPr lang="es" dirty="0"/>
                        <a:t>Chocolate pudding </a:t>
                      </a:r>
                      <a:endParaRPr dirty="0"/>
                    </a:p>
                    <a:p>
                      <a:pPr marL="457200" lvl="0" indent="-317500" algn="l" rtl="0">
                        <a:spcBef>
                          <a:spcPts val="0"/>
                        </a:spcBef>
                        <a:spcAft>
                          <a:spcPts val="0"/>
                        </a:spcAft>
                        <a:buSzPts val="1400"/>
                        <a:buChar char="➔"/>
                      </a:pPr>
                      <a:r>
                        <a:rPr lang="es" dirty="0"/>
                        <a:t>Pound cake </a:t>
                      </a:r>
                      <a:endParaRPr dirty="0"/>
                    </a:p>
                    <a:p>
                      <a:pPr marL="457200" lvl="0" indent="-317500" algn="l" rtl="0">
                        <a:spcBef>
                          <a:spcPts val="0"/>
                        </a:spcBef>
                        <a:spcAft>
                          <a:spcPts val="0"/>
                        </a:spcAft>
                        <a:buSzPts val="1400"/>
                        <a:buChar char="➔"/>
                      </a:pPr>
                      <a:endParaRPr dirty="0"/>
                    </a:p>
                  </a:txBody>
                  <a:tcPr marL="91425" marR="91425" marT="91425" marB="91425">
                    <a:blipFill dpi="0" rotWithShape="1">
                      <a:blip r:embed="rId3"/>
                      <a:srcRect/>
                      <a:tile tx="0" ty="0" sx="100000" sy="100000" flip="none" algn="tl"/>
                    </a:blipFill>
                  </a:tcPr>
                </a:tc>
                <a:tc>
                  <a:txBody>
                    <a:bodyPr/>
                    <a:lstStyle/>
                    <a:p>
                      <a:pPr marL="457200" lvl="0" indent="-317500" algn="l" rtl="0">
                        <a:spcBef>
                          <a:spcPts val="0"/>
                        </a:spcBef>
                        <a:spcAft>
                          <a:spcPts val="0"/>
                        </a:spcAft>
                        <a:buSzPts val="1400"/>
                        <a:buChar char="➔"/>
                      </a:pPr>
                      <a:r>
                        <a:rPr lang="es" dirty="0"/>
                        <a:t>Roast Turkey w/ gravy</a:t>
                      </a:r>
                      <a:endParaRPr dirty="0"/>
                    </a:p>
                    <a:p>
                      <a:pPr marL="457200" lvl="0" indent="-317500" algn="l" rtl="0">
                        <a:spcBef>
                          <a:spcPts val="0"/>
                        </a:spcBef>
                        <a:spcAft>
                          <a:spcPts val="0"/>
                        </a:spcAft>
                        <a:buSzPts val="1400"/>
                        <a:buChar char="➔"/>
                      </a:pPr>
                      <a:r>
                        <a:rPr lang="es" dirty="0"/>
                        <a:t>stuffing</a:t>
                      </a:r>
                      <a:endParaRPr dirty="0"/>
                    </a:p>
                    <a:p>
                      <a:pPr marL="457200" lvl="0" indent="-317500" algn="l" rtl="0">
                        <a:spcBef>
                          <a:spcPts val="0"/>
                        </a:spcBef>
                        <a:spcAft>
                          <a:spcPts val="0"/>
                        </a:spcAft>
                        <a:buSzPts val="1400"/>
                        <a:buChar char="➔"/>
                      </a:pPr>
                      <a:r>
                        <a:rPr lang="es" dirty="0"/>
                        <a:t>Beef Meatloaf</a:t>
                      </a:r>
                      <a:endParaRPr dirty="0"/>
                    </a:p>
                    <a:p>
                      <a:pPr marL="457200" lvl="0" indent="-317500" algn="l" rtl="0">
                        <a:spcBef>
                          <a:spcPts val="0"/>
                        </a:spcBef>
                        <a:spcAft>
                          <a:spcPts val="0"/>
                        </a:spcAft>
                        <a:buSzPts val="1400"/>
                        <a:buChar char="➔"/>
                      </a:pPr>
                      <a:r>
                        <a:rPr lang="es" dirty="0"/>
                        <a:t>Roasted Vegetables</a:t>
                      </a:r>
                      <a:endParaRPr dirty="0"/>
                    </a:p>
                    <a:p>
                      <a:pPr marL="457200" lvl="0" indent="-317500" algn="l" rtl="0">
                        <a:spcBef>
                          <a:spcPts val="0"/>
                        </a:spcBef>
                        <a:spcAft>
                          <a:spcPts val="0"/>
                        </a:spcAft>
                        <a:buSzPts val="1400"/>
                        <a:buChar char="➔"/>
                      </a:pPr>
                      <a:r>
                        <a:rPr lang="es" dirty="0"/>
                        <a:t>Green Beans </a:t>
                      </a:r>
                      <a:endParaRPr dirty="0"/>
                    </a:p>
                  </a:txBody>
                  <a:tcPr marL="91425" marR="91425" marT="91425" marB="91425">
                    <a:blipFill dpi="0" rotWithShape="1">
                      <a:blip r:embed="rId3"/>
                      <a:srcRect/>
                      <a:tile tx="0" ty="0" sx="100000" sy="100000" flip="none" algn="tl"/>
                    </a:blipFill>
                  </a:tcPr>
                </a:tc>
              </a:tr>
            </a:tbl>
          </a:graphicData>
        </a:graphic>
      </p:graphicFrame>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7480" y="2173679"/>
            <a:ext cx="868680" cy="65151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8035235" y="2094360"/>
            <a:ext cx="1805940" cy="841801"/>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50234" y="3570631"/>
            <a:ext cx="935966" cy="777240"/>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1346" y="4367582"/>
            <a:ext cx="1097280" cy="822961"/>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90670" y="1728826"/>
            <a:ext cx="1187431" cy="104394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5"/>
          <p:cNvSpPr txBox="1">
            <a:spLocks noGrp="1"/>
          </p:cNvSpPr>
          <p:nvPr>
            <p:ph type="title"/>
          </p:nvPr>
        </p:nvSpPr>
        <p:spPr>
          <a:xfrm>
            <a:off x="1615511" y="0"/>
            <a:ext cx="6366900" cy="948906"/>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sz="3000">
                <a:latin typeface="Times New Roman"/>
                <a:ea typeface="Times New Roman"/>
                <a:cs typeface="Times New Roman"/>
                <a:sym typeface="Times New Roman"/>
              </a:rPr>
              <a:t>Current Menu Analysis</a:t>
            </a:r>
            <a:endParaRPr sz="3000">
              <a:latin typeface="Times New Roman"/>
              <a:ea typeface="Times New Roman"/>
              <a:cs typeface="Times New Roman"/>
              <a:sym typeface="Times New Roman"/>
            </a:endParaRPr>
          </a:p>
        </p:txBody>
      </p:sp>
      <p:sp>
        <p:nvSpPr>
          <p:cNvPr id="2" name="TextBox 1"/>
          <p:cNvSpPr txBox="1"/>
          <p:nvPr/>
        </p:nvSpPr>
        <p:spPr>
          <a:xfrm>
            <a:off x="241540" y="795017"/>
            <a:ext cx="8626415" cy="4278094"/>
          </a:xfrm>
          <a:prstGeom prst="rect">
            <a:avLst/>
          </a:prstGeom>
          <a:noFill/>
        </p:spPr>
        <p:txBody>
          <a:bodyPr wrap="square" rtlCol="0">
            <a:spAutoFit/>
          </a:bodyPr>
          <a:lstStyle/>
          <a:p>
            <a:pPr marL="425450" lvl="0" indent="-285750">
              <a:buSzPts val="1400"/>
              <a:buFont typeface="Wingdings" panose="05000000000000000000" pitchFamily="2" charset="2"/>
              <a:buChar char="q"/>
            </a:pPr>
            <a:r>
              <a:rPr lang="en-US" sz="1600" b="1" dirty="0" smtClean="0">
                <a:latin typeface="Times New Roman" panose="02020603050405020304" pitchFamily="18" charset="0"/>
                <a:cs typeface="Times New Roman" panose="02020603050405020304" pitchFamily="18" charset="0"/>
              </a:rPr>
              <a:t>Healthy Selections</a:t>
            </a:r>
            <a:r>
              <a:rPr lang="en-US" sz="1600" dirty="0" smtClean="0">
                <a:latin typeface="Times New Roman" panose="02020603050405020304" pitchFamily="18" charset="0"/>
                <a:cs typeface="Times New Roman" panose="02020603050405020304" pitchFamily="18" charset="0"/>
              </a:rPr>
              <a:t>: </a:t>
            </a:r>
          </a:p>
          <a:p>
            <a:pPr marL="139700" lvl="0">
              <a:buSzPts val="1400"/>
            </a:pPr>
            <a:r>
              <a:rPr lang="en-US" sz="1600" dirty="0" smtClean="0">
                <a:latin typeface="Times New Roman" panose="02020603050405020304" pitchFamily="18" charset="0"/>
                <a:cs typeface="Times New Roman" panose="02020603050405020304" pitchFamily="18" charset="0"/>
              </a:rPr>
              <a:t>	Banana/fruit in session, orange for breakfast</a:t>
            </a:r>
          </a:p>
          <a:p>
            <a:pPr marL="139700" lvl="0">
              <a:buSzPts val="1400"/>
            </a:pPr>
            <a:r>
              <a:rPr lang="en-US" sz="1600" dirty="0" smtClean="0">
                <a:latin typeface="Times New Roman" panose="02020603050405020304" pitchFamily="18" charset="0"/>
                <a:cs typeface="Times New Roman" panose="02020603050405020304" pitchFamily="18" charset="0"/>
              </a:rPr>
              <a:t>	Lunch selections include breaded chicken and house salad</a:t>
            </a:r>
            <a:endParaRPr lang="en-US" sz="1600" dirty="0">
              <a:latin typeface="Times New Roman" panose="02020603050405020304" pitchFamily="18" charset="0"/>
              <a:cs typeface="Times New Roman" panose="02020603050405020304" pitchFamily="18" charset="0"/>
            </a:endParaRPr>
          </a:p>
          <a:p>
            <a:pPr marL="139700" lvl="0">
              <a:buSzPts val="1400"/>
            </a:pPr>
            <a:r>
              <a:rPr lang="en-US" sz="1600" dirty="0" smtClean="0">
                <a:latin typeface="Times New Roman" panose="02020603050405020304" pitchFamily="18" charset="0"/>
                <a:cs typeface="Times New Roman" panose="02020603050405020304" pitchFamily="18" charset="0"/>
              </a:rPr>
              <a:t>	Dinner includes: Tuna melt, Green beans and mashed potatoes</a:t>
            </a:r>
            <a:endParaRPr lang="en-US" sz="1600" dirty="0">
              <a:latin typeface="Times New Roman" panose="02020603050405020304" pitchFamily="18" charset="0"/>
              <a:cs typeface="Times New Roman" panose="02020603050405020304" pitchFamily="18" charset="0"/>
            </a:endParaRPr>
          </a:p>
          <a:p>
            <a:pPr marL="425450" lvl="0" indent="-285750">
              <a:buSzPts val="1400"/>
              <a:buFont typeface="Wingdings" panose="05000000000000000000" pitchFamily="2" charset="2"/>
              <a:buChar char="q"/>
            </a:pPr>
            <a:r>
              <a:rPr lang="en-US" sz="1600" b="1" dirty="0" smtClean="0">
                <a:latin typeface="Times New Roman" panose="02020603050405020304" pitchFamily="18" charset="0"/>
                <a:cs typeface="Times New Roman" panose="02020603050405020304" pitchFamily="18" charset="0"/>
              </a:rPr>
              <a:t>Unhealthy selections include</a:t>
            </a:r>
            <a:r>
              <a:rPr lang="en-US" sz="1600" dirty="0" smtClean="0">
                <a:latin typeface="Times New Roman" panose="02020603050405020304" pitchFamily="18" charset="0"/>
                <a:cs typeface="Times New Roman" panose="02020603050405020304" pitchFamily="18" charset="0"/>
              </a:rPr>
              <a:t>:</a:t>
            </a:r>
          </a:p>
          <a:p>
            <a:pPr marL="139700" lvl="0">
              <a:buSzPts val="1400"/>
            </a:pPr>
            <a:r>
              <a:rPr lang="en-US" sz="1600" dirty="0" smtClean="0">
                <a:latin typeface="Times New Roman" panose="02020603050405020304" pitchFamily="18" charset="0"/>
                <a:cs typeface="Times New Roman" panose="02020603050405020304" pitchFamily="18" charset="0"/>
              </a:rPr>
              <a:t>	Crisp bacon and bacon &amp; w syrup for breakfast.</a:t>
            </a:r>
          </a:p>
          <a:p>
            <a:pPr marL="139700" lvl="0">
              <a:buSzPts val="1400"/>
            </a:pPr>
            <a:r>
              <a:rPr lang="en-US" sz="1600" dirty="0" smtClean="0">
                <a:latin typeface="Times New Roman" panose="02020603050405020304" pitchFamily="18" charset="0"/>
                <a:cs typeface="Times New Roman" panose="02020603050405020304" pitchFamily="18" charset="0"/>
              </a:rPr>
              <a:t>	Lunch selections include: Cheesecake</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Sandwich, Macaroni </a:t>
            </a:r>
            <a:r>
              <a:rPr lang="en-US" sz="1600" dirty="0">
                <a:latin typeface="Times New Roman" panose="02020603050405020304" pitchFamily="18" charset="0"/>
                <a:cs typeface="Times New Roman" panose="02020603050405020304" pitchFamily="18" charset="0"/>
              </a:rPr>
              <a:t>&amp; cheese </a:t>
            </a:r>
            <a:r>
              <a:rPr lang="en-US" sz="1600" dirty="0" smtClean="0">
                <a:latin typeface="Times New Roman" panose="02020603050405020304" pitchFamily="18" charset="0"/>
                <a:cs typeface="Times New Roman" panose="02020603050405020304" pitchFamily="18" charset="0"/>
              </a:rPr>
              <a:t>and French fries</a:t>
            </a:r>
          </a:p>
          <a:p>
            <a:pPr marL="139700" lvl="0">
              <a:buSzPts val="1400"/>
            </a:pPr>
            <a:endParaRPr lang="en-US" sz="1600" dirty="0" smtClean="0">
              <a:latin typeface="Times New Roman" panose="02020603050405020304" pitchFamily="18" charset="0"/>
              <a:cs typeface="Times New Roman" panose="02020603050405020304" pitchFamily="18" charset="0"/>
            </a:endParaRPr>
          </a:p>
          <a:p>
            <a:pPr marL="139700" lvl="0">
              <a:buSzPts val="1400"/>
            </a:pPr>
            <a:r>
              <a:rPr lang="en-US" sz="1600" dirty="0" smtClean="0">
                <a:latin typeface="Times New Roman" panose="02020603050405020304" pitchFamily="18" charset="0"/>
                <a:cs typeface="Times New Roman" panose="02020603050405020304" pitchFamily="18" charset="0"/>
              </a:rPr>
              <a:t>Example : Bananas versus crisp bacon</a:t>
            </a:r>
          </a:p>
          <a:p>
            <a:pPr marL="139700" lvl="0">
              <a:buSzPts val="1400"/>
            </a:pPr>
            <a:r>
              <a:rPr lang="en-US" sz="1600" dirty="0" smtClean="0">
                <a:latin typeface="Times New Roman" panose="02020603050405020304" pitchFamily="18" charset="0"/>
                <a:cs typeface="Times New Roman" panose="02020603050405020304" pitchFamily="18" charset="0"/>
              </a:rPr>
              <a:t>Banana: 0 gram fat, 1 gram protein, carbohydrates(28 grams), 110 calories, 450 mg potassium</a:t>
            </a:r>
          </a:p>
          <a:p>
            <a:pPr marL="139700" lvl="0">
              <a:buSzPts val="1400"/>
            </a:pPr>
            <a:endParaRPr lang="en-US" sz="1600" dirty="0">
              <a:latin typeface="Times New Roman" panose="02020603050405020304" pitchFamily="18" charset="0"/>
              <a:cs typeface="Times New Roman" panose="02020603050405020304" pitchFamily="18" charset="0"/>
            </a:endParaRPr>
          </a:p>
          <a:p>
            <a:pPr marL="139700" lvl="0">
              <a:buSzPts val="1400"/>
            </a:pPr>
            <a:r>
              <a:rPr lang="en-US" sz="1600" dirty="0" smtClean="0">
                <a:latin typeface="Times New Roman" panose="02020603050405020304" pitchFamily="18" charset="0"/>
                <a:cs typeface="Times New Roman" panose="02020603050405020304" pitchFamily="18" charset="0"/>
              </a:rPr>
              <a:t>Crisp bacon: 233 calories, cholesterol (130 mg), 14.5 g fat, polyunsaturated fat (4g)</a:t>
            </a:r>
          </a:p>
          <a:p>
            <a:pPr marL="139700" lvl="0">
              <a:buSzPts val="1400"/>
            </a:pPr>
            <a:endParaRPr lang="en-US" sz="1600" dirty="0">
              <a:latin typeface="Times New Roman" panose="02020603050405020304" pitchFamily="18" charset="0"/>
              <a:cs typeface="Times New Roman" panose="02020603050405020304" pitchFamily="18" charset="0"/>
            </a:endParaRPr>
          </a:p>
          <a:p>
            <a:pPr marL="139700" lvl="0">
              <a:buSzPts val="1400"/>
            </a:pPr>
            <a:endParaRPr lang="en-US" sz="1600" dirty="0">
              <a:latin typeface="Times New Roman" panose="02020603050405020304" pitchFamily="18" charset="0"/>
              <a:cs typeface="Times New Roman" panose="02020603050405020304" pitchFamily="18" charset="0"/>
            </a:endParaRPr>
          </a:p>
          <a:p>
            <a:pPr marL="139700" lvl="0">
              <a:buSzPts val="1400"/>
            </a:pPr>
            <a:endParaRPr lang="en-US" sz="1600" dirty="0" smtClean="0"/>
          </a:p>
          <a:p>
            <a:pPr marL="139700" lvl="0">
              <a:buSzPts val="1400"/>
            </a:pPr>
            <a:endParaRPr lang="en-US" sz="1600" dirty="0"/>
          </a:p>
          <a:p>
            <a:r>
              <a:rPr lang="en-US" sz="1600" dirty="0" smtClean="0"/>
              <a:t> </a:t>
            </a:r>
            <a:endParaRPr lang="en-US" sz="1600" dirty="0"/>
          </a:p>
        </p:txBody>
      </p:sp>
      <p:sp>
        <p:nvSpPr>
          <p:cNvPr id="4" name="TextBox 3"/>
          <p:cNvSpPr txBox="1"/>
          <p:nvPr/>
        </p:nvSpPr>
        <p:spPr>
          <a:xfrm>
            <a:off x="6823494" y="4606244"/>
            <a:ext cx="4641011" cy="307777"/>
          </a:xfrm>
          <a:prstGeom prst="rect">
            <a:avLst/>
          </a:prstGeom>
          <a:noFill/>
        </p:spPr>
        <p:txBody>
          <a:bodyPr wrap="square" rtlCol="0">
            <a:spAutoFit/>
          </a:bodyPr>
          <a:lstStyle/>
          <a:p>
            <a:r>
              <a:rPr lang="en-US" dirty="0" smtClean="0"/>
              <a:t>Tucker, 2020</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Shape 306"/>
        <p:cNvGrpSpPr/>
        <p:nvPr/>
      </p:nvGrpSpPr>
      <p:grpSpPr>
        <a:xfrm>
          <a:off x="0" y="0"/>
          <a:ext cx="0" cy="0"/>
          <a:chOff x="0" y="0"/>
          <a:chExt cx="0" cy="0"/>
        </a:xfrm>
      </p:grpSpPr>
      <p:sp>
        <p:nvSpPr>
          <p:cNvPr id="307" name="Google Shape;307;p18"/>
          <p:cNvSpPr txBox="1">
            <a:spLocks noGrp="1"/>
          </p:cNvSpPr>
          <p:nvPr>
            <p:ph type="title"/>
          </p:nvPr>
        </p:nvSpPr>
        <p:spPr>
          <a:xfrm>
            <a:off x="1103400" y="123275"/>
            <a:ext cx="8842200" cy="1120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4100" dirty="0" smtClean="0">
                <a:latin typeface="Times New Roman"/>
                <a:ea typeface="Times New Roman"/>
                <a:cs typeface="Times New Roman"/>
                <a:sym typeface="Times New Roman"/>
              </a:rPr>
              <a:t>Current Menus</a:t>
            </a:r>
            <a:endParaRPr sz="4100" dirty="0">
              <a:latin typeface="Times New Roman"/>
              <a:ea typeface="Times New Roman"/>
              <a:cs typeface="Times New Roman"/>
              <a:sym typeface="Times New Roman"/>
            </a:endParaRPr>
          </a:p>
          <a:p>
            <a:pPr marL="0" lvl="0" indent="0" algn="l" rtl="0">
              <a:spcBef>
                <a:spcPts val="0"/>
              </a:spcBef>
              <a:spcAft>
                <a:spcPts val="0"/>
              </a:spcAft>
              <a:buNone/>
            </a:pPr>
            <a:r>
              <a:rPr lang="es" sz="1600" b="0" dirty="0">
                <a:solidFill>
                  <a:srgbClr val="FF9900"/>
                </a:solidFill>
                <a:latin typeface="Nunito"/>
                <a:ea typeface="Nunito"/>
                <a:cs typeface="Nunito"/>
                <a:sym typeface="Nunito"/>
              </a:rPr>
              <a:t>The Cedars, Rhode Island</a:t>
            </a:r>
            <a:endParaRPr sz="4100" dirty="0">
              <a:latin typeface="Times New Roman"/>
              <a:ea typeface="Times New Roman"/>
              <a:cs typeface="Times New Roman"/>
              <a:sym typeface="Times New Roman"/>
            </a:endParaRPr>
          </a:p>
          <a:p>
            <a:pPr marL="0" lvl="0" indent="0" algn="l" rtl="0">
              <a:spcBef>
                <a:spcPts val="0"/>
              </a:spcBef>
              <a:spcAft>
                <a:spcPts val="0"/>
              </a:spcAft>
              <a:buNone/>
            </a:pPr>
            <a:endParaRPr dirty="0">
              <a:latin typeface="Times New Roman"/>
              <a:ea typeface="Times New Roman"/>
              <a:cs typeface="Times New Roman"/>
              <a:sym typeface="Times New Roman"/>
            </a:endParaRPr>
          </a:p>
        </p:txBody>
      </p:sp>
      <p:graphicFrame>
        <p:nvGraphicFramePr>
          <p:cNvPr id="308" name="Google Shape;308;p18"/>
          <p:cNvGraphicFramePr/>
          <p:nvPr/>
        </p:nvGraphicFramePr>
        <p:xfrm>
          <a:off x="666750" y="1317700"/>
          <a:ext cx="7547175" cy="3992820"/>
        </p:xfrm>
        <a:graphic>
          <a:graphicData uri="http://schemas.openxmlformats.org/drawingml/2006/table">
            <a:tbl>
              <a:tblPr>
                <a:noFill/>
                <a:tableStyleId>{874C26A4-231A-4480-B759-D8CFA86D1021}</a:tableStyleId>
              </a:tblPr>
              <a:tblGrid>
                <a:gridCol w="2515725"/>
                <a:gridCol w="2515725"/>
                <a:gridCol w="2515725"/>
              </a:tblGrid>
              <a:tr h="1705600">
                <a:tc>
                  <a:txBody>
                    <a:bodyPr/>
                    <a:lstStyle/>
                    <a:p>
                      <a:pPr marL="0" lvl="0" indent="0" algn="l" rtl="0">
                        <a:spcBef>
                          <a:spcPts val="0"/>
                        </a:spcBef>
                        <a:spcAft>
                          <a:spcPts val="0"/>
                        </a:spcAft>
                        <a:buNone/>
                      </a:pPr>
                      <a:r>
                        <a:rPr lang="es" u="sng" dirty="0"/>
                        <a:t>Breakfast</a:t>
                      </a:r>
                      <a:endParaRPr u="sng" dirty="0"/>
                    </a:p>
                    <a:p>
                      <a:pPr marL="0" lvl="0" indent="0" algn="l" rtl="0">
                        <a:spcBef>
                          <a:spcPts val="0"/>
                        </a:spcBef>
                        <a:spcAft>
                          <a:spcPts val="0"/>
                        </a:spcAft>
                        <a:buNone/>
                      </a:pPr>
                      <a:endParaRPr dirty="0"/>
                    </a:p>
                    <a:p>
                      <a:pPr marL="457200" lvl="0" indent="-317500" algn="l" rtl="0">
                        <a:spcBef>
                          <a:spcPts val="0"/>
                        </a:spcBef>
                        <a:spcAft>
                          <a:spcPts val="0"/>
                        </a:spcAft>
                        <a:buSzPts val="1400"/>
                        <a:buChar char="●"/>
                      </a:pPr>
                      <a:r>
                        <a:rPr lang="es" dirty="0"/>
                        <a:t> Choice of Cereal</a:t>
                      </a:r>
                      <a:endParaRPr dirty="0"/>
                    </a:p>
                    <a:p>
                      <a:pPr marL="457200" lvl="0" indent="-317500" algn="l" rtl="0">
                        <a:spcBef>
                          <a:spcPts val="0"/>
                        </a:spcBef>
                        <a:spcAft>
                          <a:spcPts val="0"/>
                        </a:spcAft>
                        <a:buSzPts val="1400"/>
                        <a:buChar char="●"/>
                      </a:pPr>
                      <a:endParaRPr dirty="0"/>
                    </a:p>
                    <a:p>
                      <a:pPr marL="457200" lvl="0" indent="-317500" algn="l" rtl="0">
                        <a:spcBef>
                          <a:spcPts val="0"/>
                        </a:spcBef>
                        <a:spcAft>
                          <a:spcPts val="0"/>
                        </a:spcAft>
                        <a:buSzPts val="1400"/>
                        <a:buChar char="●"/>
                      </a:pPr>
                      <a:r>
                        <a:rPr lang="es" dirty="0"/>
                        <a:t>Scramble or Hot boil eggs</a:t>
                      </a:r>
                      <a:endParaRPr dirty="0"/>
                    </a:p>
                    <a:p>
                      <a:pPr marL="457200" lvl="0" indent="-317500" algn="l" rtl="0">
                        <a:spcBef>
                          <a:spcPts val="0"/>
                        </a:spcBef>
                        <a:spcAft>
                          <a:spcPts val="0"/>
                        </a:spcAft>
                        <a:buSzPts val="1400"/>
                        <a:buChar char="●"/>
                      </a:pPr>
                      <a:endParaRPr dirty="0"/>
                    </a:p>
                    <a:p>
                      <a:pPr marL="457200" lvl="0" indent="-317500" algn="l" rtl="0">
                        <a:spcBef>
                          <a:spcPts val="0"/>
                        </a:spcBef>
                        <a:spcAft>
                          <a:spcPts val="0"/>
                        </a:spcAft>
                        <a:buSzPts val="1400"/>
                        <a:buChar char="●"/>
                      </a:pPr>
                      <a:r>
                        <a:rPr lang="es" dirty="0"/>
                        <a:t>Choice of juice</a:t>
                      </a:r>
                      <a:endParaRPr dirty="0"/>
                    </a:p>
                    <a:p>
                      <a:pPr marL="0" lvl="0" indent="0" algn="l" rtl="0">
                        <a:spcBef>
                          <a:spcPts val="0"/>
                        </a:spcBef>
                        <a:spcAft>
                          <a:spcPts val="0"/>
                        </a:spcAft>
                        <a:buNone/>
                      </a:pPr>
                      <a:endParaRPr dirty="0"/>
                    </a:p>
                  </a:txBody>
                  <a:tcPr marL="91425" marR="91425" marT="91425" marB="91425"/>
                </a:tc>
                <a:tc>
                  <a:txBody>
                    <a:bodyPr/>
                    <a:lstStyle/>
                    <a:p>
                      <a:pPr marL="0" lvl="0" indent="0" algn="l" rtl="0">
                        <a:spcBef>
                          <a:spcPts val="0"/>
                        </a:spcBef>
                        <a:spcAft>
                          <a:spcPts val="0"/>
                        </a:spcAft>
                        <a:buNone/>
                      </a:pPr>
                      <a:r>
                        <a:rPr lang="es" u="sng" dirty="0"/>
                        <a:t>Lunch</a:t>
                      </a:r>
                      <a:br>
                        <a:rPr lang="es" u="sng" dirty="0"/>
                      </a:br>
                      <a:endParaRPr u="sng" dirty="0"/>
                    </a:p>
                    <a:p>
                      <a:pPr marL="457200" lvl="0" indent="-317500" algn="l" rtl="0">
                        <a:spcBef>
                          <a:spcPts val="0"/>
                        </a:spcBef>
                        <a:spcAft>
                          <a:spcPts val="0"/>
                        </a:spcAft>
                        <a:buSzPts val="1400"/>
                        <a:buChar char="●"/>
                      </a:pPr>
                      <a:r>
                        <a:rPr lang="es" dirty="0"/>
                        <a:t>Sausage Peppers and onions</a:t>
                      </a:r>
                      <a:endParaRPr dirty="0"/>
                    </a:p>
                    <a:p>
                      <a:pPr marL="457200" lvl="0" indent="-317500" algn="l" rtl="0">
                        <a:spcBef>
                          <a:spcPts val="0"/>
                        </a:spcBef>
                        <a:spcAft>
                          <a:spcPts val="0"/>
                        </a:spcAft>
                        <a:buSzPts val="1400"/>
                        <a:buChar char="●"/>
                      </a:pPr>
                      <a:r>
                        <a:rPr lang="es" dirty="0"/>
                        <a:t>Bread Pudding</a:t>
                      </a:r>
                      <a:endParaRPr dirty="0"/>
                    </a:p>
                    <a:p>
                      <a:pPr marL="457200" lvl="0" indent="-317500" algn="l" rtl="0">
                        <a:spcBef>
                          <a:spcPts val="0"/>
                        </a:spcBef>
                        <a:spcAft>
                          <a:spcPts val="0"/>
                        </a:spcAft>
                        <a:buSzPts val="1400"/>
                        <a:buChar char="●"/>
                      </a:pPr>
                      <a:r>
                        <a:rPr lang="es" dirty="0"/>
                        <a:t>Oven Roasted Turkey</a:t>
                      </a:r>
                      <a:endParaRPr dirty="0"/>
                    </a:p>
                    <a:p>
                      <a:pPr marL="457200" lvl="0" indent="-317500" algn="l" rtl="0">
                        <a:spcBef>
                          <a:spcPts val="0"/>
                        </a:spcBef>
                        <a:spcAft>
                          <a:spcPts val="0"/>
                        </a:spcAft>
                        <a:buSzPts val="1400"/>
                        <a:buChar char="●"/>
                      </a:pPr>
                      <a:r>
                        <a:rPr lang="es" dirty="0"/>
                        <a:t>Bake stuffed Shrimp</a:t>
                      </a:r>
                      <a:endParaRPr dirty="0"/>
                    </a:p>
                    <a:p>
                      <a:pPr marL="457200" lvl="0" indent="-317500" algn="l" rtl="0">
                        <a:spcBef>
                          <a:spcPts val="0"/>
                        </a:spcBef>
                        <a:spcAft>
                          <a:spcPts val="0"/>
                        </a:spcAft>
                        <a:buSzPts val="1400"/>
                        <a:buChar char="●"/>
                      </a:pPr>
                      <a:r>
                        <a:rPr lang="es" dirty="0"/>
                        <a:t>Chicken pot pie</a:t>
                      </a:r>
                      <a:endParaRPr dirty="0"/>
                    </a:p>
                    <a:p>
                      <a:pPr marL="457200" lvl="0" indent="-317500" algn="l" rtl="0">
                        <a:spcBef>
                          <a:spcPts val="0"/>
                        </a:spcBef>
                        <a:spcAft>
                          <a:spcPts val="0"/>
                        </a:spcAft>
                        <a:buSzPts val="1400"/>
                        <a:buChar char="●"/>
                      </a:pPr>
                      <a:endParaRPr u="sng" dirty="0"/>
                    </a:p>
                  </a:txBody>
                  <a:tcPr marL="91425" marR="91425" marT="91425" marB="91425"/>
                </a:tc>
                <a:tc>
                  <a:txBody>
                    <a:bodyPr/>
                    <a:lstStyle/>
                    <a:p>
                      <a:pPr marL="0" lvl="0" indent="0" algn="l" rtl="0">
                        <a:spcBef>
                          <a:spcPts val="0"/>
                        </a:spcBef>
                        <a:spcAft>
                          <a:spcPts val="0"/>
                        </a:spcAft>
                        <a:buNone/>
                      </a:pPr>
                      <a:r>
                        <a:rPr lang="es" u="sng"/>
                        <a:t>Dinner</a:t>
                      </a:r>
                      <a:endParaRPr u="sng"/>
                    </a:p>
                    <a:p>
                      <a:pPr marL="0" lvl="0" indent="0" algn="l" rtl="0">
                        <a:spcBef>
                          <a:spcPts val="0"/>
                        </a:spcBef>
                        <a:spcAft>
                          <a:spcPts val="0"/>
                        </a:spcAft>
                        <a:buNone/>
                      </a:pPr>
                      <a:endParaRPr u="sng"/>
                    </a:p>
                    <a:p>
                      <a:pPr marL="457200" lvl="0" indent="-317500" algn="l" rtl="0">
                        <a:spcBef>
                          <a:spcPts val="0"/>
                        </a:spcBef>
                        <a:spcAft>
                          <a:spcPts val="0"/>
                        </a:spcAft>
                        <a:buSzPts val="1400"/>
                        <a:buChar char="●"/>
                      </a:pPr>
                      <a:r>
                        <a:rPr lang="es"/>
                        <a:t>Fruit of the day</a:t>
                      </a:r>
                      <a:endParaRPr/>
                    </a:p>
                    <a:p>
                      <a:pPr marL="457200" lvl="0" indent="-317500" algn="l" rtl="0">
                        <a:spcBef>
                          <a:spcPts val="0"/>
                        </a:spcBef>
                        <a:spcAft>
                          <a:spcPts val="0"/>
                        </a:spcAft>
                        <a:buSzPts val="1400"/>
                        <a:buChar char="●"/>
                      </a:pPr>
                      <a:r>
                        <a:rPr lang="es"/>
                        <a:t>Pizza night</a:t>
                      </a:r>
                      <a:endParaRPr/>
                    </a:p>
                    <a:p>
                      <a:pPr marL="457200" lvl="0" indent="-317500" algn="l" rtl="0">
                        <a:spcBef>
                          <a:spcPts val="0"/>
                        </a:spcBef>
                        <a:spcAft>
                          <a:spcPts val="0"/>
                        </a:spcAft>
                        <a:buSzPts val="1400"/>
                        <a:buChar char="●"/>
                      </a:pPr>
                      <a:endParaRPr/>
                    </a:p>
                    <a:p>
                      <a:pPr marL="457200" lvl="0" indent="-317500" algn="l" rtl="0">
                        <a:spcBef>
                          <a:spcPts val="0"/>
                        </a:spcBef>
                        <a:spcAft>
                          <a:spcPts val="0"/>
                        </a:spcAft>
                        <a:buSzPts val="1400"/>
                        <a:buChar char="●"/>
                      </a:pPr>
                      <a:r>
                        <a:rPr lang="es"/>
                        <a:t>Tossed Salad</a:t>
                      </a:r>
                      <a:endParaRPr/>
                    </a:p>
                    <a:p>
                      <a:pPr marL="457200" lvl="0" indent="-317500" algn="l" rtl="0">
                        <a:spcBef>
                          <a:spcPts val="0"/>
                        </a:spcBef>
                        <a:spcAft>
                          <a:spcPts val="0"/>
                        </a:spcAft>
                        <a:buSzPts val="1400"/>
                        <a:buChar char="●"/>
                      </a:pPr>
                      <a:r>
                        <a:rPr lang="es"/>
                        <a:t>Chicken Patty on Bun</a:t>
                      </a:r>
                      <a:endParaRPr/>
                    </a:p>
                    <a:p>
                      <a:pPr marL="0" lvl="0" indent="0" algn="l" rtl="0">
                        <a:spcBef>
                          <a:spcPts val="0"/>
                        </a:spcBef>
                        <a:spcAft>
                          <a:spcPts val="0"/>
                        </a:spcAft>
                        <a:buNone/>
                      </a:pPr>
                      <a:endParaRPr u="sng"/>
                    </a:p>
                    <a:p>
                      <a:pPr marL="0" lvl="0" indent="0" algn="l" rtl="0">
                        <a:spcBef>
                          <a:spcPts val="0"/>
                        </a:spcBef>
                        <a:spcAft>
                          <a:spcPts val="0"/>
                        </a:spcAft>
                        <a:buNone/>
                      </a:pPr>
                      <a:endParaRPr u="sng"/>
                    </a:p>
                  </a:txBody>
                  <a:tcPr marL="91425" marR="91425" marT="91425" marB="91425"/>
                </a:tc>
              </a:tr>
              <a:tr h="1201350">
                <a:tc>
                  <a:txBody>
                    <a:bodyPr/>
                    <a:lstStyle/>
                    <a:p>
                      <a:pPr marL="457200" lvl="0" indent="-317500" algn="l" rtl="0">
                        <a:spcBef>
                          <a:spcPts val="0"/>
                        </a:spcBef>
                        <a:spcAft>
                          <a:spcPts val="0"/>
                        </a:spcAft>
                        <a:buSzPts val="1400"/>
                        <a:buChar char="●"/>
                      </a:pPr>
                      <a:r>
                        <a:rPr lang="es"/>
                        <a:t>Muffin of the day</a:t>
                      </a:r>
                      <a:endParaRPr/>
                    </a:p>
                    <a:p>
                      <a:pPr marL="457200" lvl="0" indent="-317500" algn="l" rtl="0">
                        <a:spcBef>
                          <a:spcPts val="0"/>
                        </a:spcBef>
                        <a:spcAft>
                          <a:spcPts val="0"/>
                        </a:spcAft>
                        <a:buSzPts val="1400"/>
                        <a:buChar char="●"/>
                      </a:pPr>
                      <a:endParaRPr/>
                    </a:p>
                    <a:p>
                      <a:pPr marL="457200" lvl="0" indent="-317500" algn="l" rtl="0">
                        <a:spcBef>
                          <a:spcPts val="0"/>
                        </a:spcBef>
                        <a:spcAft>
                          <a:spcPts val="0"/>
                        </a:spcAft>
                        <a:buSzPts val="1400"/>
                        <a:buChar char="●"/>
                      </a:pPr>
                      <a:r>
                        <a:rPr lang="es"/>
                        <a:t> Juice of the day</a:t>
                      </a:r>
                      <a:endParaRPr/>
                    </a:p>
                    <a:p>
                      <a:pPr marL="457200" lvl="0" indent="-317500" algn="l" rtl="0">
                        <a:spcBef>
                          <a:spcPts val="0"/>
                        </a:spcBef>
                        <a:spcAft>
                          <a:spcPts val="0"/>
                        </a:spcAft>
                        <a:buSzPts val="1400"/>
                        <a:buChar char="●"/>
                      </a:pPr>
                      <a:endParaRPr/>
                    </a:p>
                    <a:p>
                      <a:pPr marL="457200" lvl="0" indent="-317500" algn="l" rtl="0">
                        <a:spcBef>
                          <a:spcPts val="0"/>
                        </a:spcBef>
                        <a:spcAft>
                          <a:spcPts val="0"/>
                        </a:spcAft>
                        <a:buSzPts val="1400"/>
                        <a:buChar char="●"/>
                      </a:pPr>
                      <a:r>
                        <a:rPr lang="es"/>
                        <a:t>Pancake/syrup</a:t>
                      </a:r>
                      <a:endParaRPr/>
                    </a:p>
                    <a:p>
                      <a:pPr marL="457200" lvl="0" indent="-317500" algn="l" rtl="0">
                        <a:spcBef>
                          <a:spcPts val="0"/>
                        </a:spcBef>
                        <a:spcAft>
                          <a:spcPts val="0"/>
                        </a:spcAft>
                        <a:buSzPts val="1400"/>
                        <a:buChar char="●"/>
                      </a:pPr>
                      <a:r>
                        <a:rPr lang="es"/>
                        <a:t>Raisin Toast</a:t>
                      </a:r>
                      <a:endParaRPr/>
                    </a:p>
                  </a:txBody>
                  <a:tcPr marL="91425" marR="91425" marT="91425" marB="91425"/>
                </a:tc>
                <a:tc>
                  <a:txBody>
                    <a:bodyPr/>
                    <a:lstStyle/>
                    <a:p>
                      <a:pPr marL="457200" lvl="0" indent="-317500" algn="l" rtl="0">
                        <a:spcBef>
                          <a:spcPts val="0"/>
                        </a:spcBef>
                        <a:spcAft>
                          <a:spcPts val="0"/>
                        </a:spcAft>
                        <a:buSzPts val="1400"/>
                        <a:buChar char="●"/>
                      </a:pPr>
                      <a:r>
                        <a:rPr lang="es" dirty="0"/>
                        <a:t>Chicken Cordon bleu</a:t>
                      </a:r>
                      <a:endParaRPr dirty="0"/>
                    </a:p>
                    <a:p>
                      <a:pPr marL="457200" lvl="0" indent="-317500" algn="l" rtl="0">
                        <a:spcBef>
                          <a:spcPts val="0"/>
                        </a:spcBef>
                        <a:spcAft>
                          <a:spcPts val="0"/>
                        </a:spcAft>
                        <a:buSzPts val="1400"/>
                        <a:buChar char="●"/>
                      </a:pPr>
                      <a:r>
                        <a:rPr lang="es" dirty="0"/>
                        <a:t> Duchess whipped potatoes</a:t>
                      </a:r>
                      <a:endParaRPr dirty="0"/>
                    </a:p>
                    <a:p>
                      <a:pPr marL="457200" lvl="0" indent="-317500" algn="l" rtl="0">
                        <a:spcBef>
                          <a:spcPts val="0"/>
                        </a:spcBef>
                        <a:spcAft>
                          <a:spcPts val="0"/>
                        </a:spcAft>
                        <a:buSzPts val="1400"/>
                        <a:buChar char="●"/>
                      </a:pPr>
                      <a:endParaRPr dirty="0"/>
                    </a:p>
                    <a:p>
                      <a:pPr marL="457200" lvl="0" indent="-317500" algn="l" rtl="0">
                        <a:spcBef>
                          <a:spcPts val="0"/>
                        </a:spcBef>
                        <a:spcAft>
                          <a:spcPts val="0"/>
                        </a:spcAft>
                        <a:buSzPts val="1400"/>
                        <a:buChar char="●"/>
                      </a:pPr>
                      <a:r>
                        <a:rPr lang="es" dirty="0"/>
                        <a:t>Soup/ Navy Bean soup</a:t>
                      </a:r>
                      <a:endParaRPr dirty="0"/>
                    </a:p>
                    <a:p>
                      <a:pPr marL="457200" lvl="0" indent="-317500" algn="l" rtl="0">
                        <a:spcBef>
                          <a:spcPts val="0"/>
                        </a:spcBef>
                        <a:spcAft>
                          <a:spcPts val="0"/>
                        </a:spcAft>
                        <a:buSzPts val="1400"/>
                        <a:buChar char="●"/>
                      </a:pPr>
                      <a:r>
                        <a:rPr lang="es" dirty="0"/>
                        <a:t>Salisbury Steak</a:t>
                      </a:r>
                      <a:endParaRPr dirty="0"/>
                    </a:p>
                    <a:p>
                      <a:pPr marL="457200" lvl="0" indent="-317500" algn="l" rtl="0">
                        <a:spcBef>
                          <a:spcPts val="0"/>
                        </a:spcBef>
                        <a:spcAft>
                          <a:spcPts val="0"/>
                        </a:spcAft>
                        <a:buSzPts val="1400"/>
                        <a:buChar char="●"/>
                      </a:pPr>
                      <a:r>
                        <a:rPr lang="es" dirty="0"/>
                        <a:t>Sweet potatoes</a:t>
                      </a:r>
                      <a:endParaRPr dirty="0"/>
                    </a:p>
                  </a:txBody>
                  <a:tcPr marL="91425" marR="91425" marT="91425" marB="91425"/>
                </a:tc>
                <a:tc>
                  <a:txBody>
                    <a:bodyPr/>
                    <a:lstStyle/>
                    <a:p>
                      <a:pPr marL="457200" lvl="0" indent="-317500" algn="l" rtl="0">
                        <a:spcBef>
                          <a:spcPts val="0"/>
                        </a:spcBef>
                        <a:spcAft>
                          <a:spcPts val="0"/>
                        </a:spcAft>
                        <a:buSzPts val="1400"/>
                        <a:buChar char="●"/>
                      </a:pPr>
                      <a:r>
                        <a:rPr lang="es" dirty="0"/>
                        <a:t>Cod fish w/crumb topping</a:t>
                      </a:r>
                      <a:endParaRPr dirty="0"/>
                    </a:p>
                    <a:p>
                      <a:pPr marL="457200" lvl="0" indent="-317500" algn="l" rtl="0">
                        <a:spcBef>
                          <a:spcPts val="0"/>
                        </a:spcBef>
                        <a:spcAft>
                          <a:spcPts val="0"/>
                        </a:spcAft>
                        <a:buSzPts val="1400"/>
                        <a:buChar char="●"/>
                      </a:pPr>
                      <a:r>
                        <a:rPr lang="es" dirty="0"/>
                        <a:t>Jelly w/topping </a:t>
                      </a:r>
                      <a:endParaRPr dirty="0"/>
                    </a:p>
                    <a:p>
                      <a:pPr marL="457200" lvl="0" indent="-317500" algn="l" rtl="0">
                        <a:spcBef>
                          <a:spcPts val="0"/>
                        </a:spcBef>
                        <a:spcAft>
                          <a:spcPts val="0"/>
                        </a:spcAft>
                        <a:buSzPts val="1400"/>
                        <a:buChar char="●"/>
                      </a:pPr>
                      <a:r>
                        <a:rPr lang="es" dirty="0"/>
                        <a:t>Rice pilaf/Key Largo veggies</a:t>
                      </a:r>
                      <a:endParaRPr dirty="0"/>
                    </a:p>
                    <a:p>
                      <a:pPr marL="457200" lvl="0" indent="-317500" algn="l" rtl="0">
                        <a:spcBef>
                          <a:spcPts val="0"/>
                        </a:spcBef>
                        <a:spcAft>
                          <a:spcPts val="0"/>
                        </a:spcAft>
                        <a:buSzPts val="1400"/>
                        <a:buChar char="●"/>
                      </a:pPr>
                      <a:r>
                        <a:rPr lang="es" dirty="0"/>
                        <a:t>Tuna on coney Island </a:t>
                      </a:r>
                      <a:endParaRPr dirty="0"/>
                    </a:p>
                    <a:p>
                      <a:pPr marL="457200" lvl="0" indent="-317500" algn="l" rtl="0">
                        <a:spcBef>
                          <a:spcPts val="0"/>
                        </a:spcBef>
                        <a:spcAft>
                          <a:spcPts val="0"/>
                        </a:spcAft>
                        <a:buSzPts val="1400"/>
                        <a:buChar char="●"/>
                      </a:pPr>
                      <a:r>
                        <a:rPr lang="es" dirty="0"/>
                        <a:t>Tapioca Pudding</a:t>
                      </a:r>
                      <a:endParaRPr dirty="0"/>
                    </a:p>
                    <a:p>
                      <a:pPr marL="457200" lvl="0" indent="-317500" algn="l" rtl="0">
                        <a:spcBef>
                          <a:spcPts val="0"/>
                        </a:spcBef>
                        <a:spcAft>
                          <a:spcPts val="0"/>
                        </a:spcAft>
                        <a:buSzPts val="1400"/>
                        <a:buChar char="●"/>
                      </a:pPr>
                      <a:endParaRPr dirty="0"/>
                    </a:p>
                  </a:txBody>
                  <a:tcPr marL="91425" marR="91425" marT="91425" marB="91425"/>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7"/>
          <p:cNvSpPr txBox="1">
            <a:spLocks noGrp="1"/>
          </p:cNvSpPr>
          <p:nvPr>
            <p:ph type="title"/>
          </p:nvPr>
        </p:nvSpPr>
        <p:spPr>
          <a:xfrm>
            <a:off x="1814290" y="157461"/>
            <a:ext cx="6366900" cy="670676"/>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sz="3000">
                <a:latin typeface="Times New Roman"/>
                <a:ea typeface="Times New Roman"/>
                <a:cs typeface="Times New Roman"/>
                <a:sym typeface="Times New Roman"/>
              </a:rPr>
              <a:t>Current Menu Analysis</a:t>
            </a:r>
            <a:endParaRPr/>
          </a:p>
        </p:txBody>
      </p:sp>
      <p:sp>
        <p:nvSpPr>
          <p:cNvPr id="3" name="TextBox 2"/>
          <p:cNvSpPr txBox="1"/>
          <p:nvPr/>
        </p:nvSpPr>
        <p:spPr>
          <a:xfrm>
            <a:off x="71754" y="828137"/>
            <a:ext cx="8609162" cy="3754874"/>
          </a:xfrm>
          <a:prstGeom prst="rect">
            <a:avLst/>
          </a:prstGeom>
          <a:noFill/>
        </p:spPr>
        <p:txBody>
          <a:bodyPr wrap="square" rtlCol="0">
            <a:spAutoFit/>
          </a:bodyPr>
          <a:lstStyle/>
          <a:p>
            <a:pPr marL="425450" lvl="0" indent="-285750">
              <a:buSzPts val="1400"/>
              <a:buFont typeface="Wingdings" panose="05000000000000000000" pitchFamily="2" charset="2"/>
              <a:buChar char="q"/>
            </a:pPr>
            <a:r>
              <a:rPr lang="en-US" b="1" dirty="0" smtClean="0">
                <a:latin typeface="Times New Roman" panose="02020603050405020304" pitchFamily="18" charset="0"/>
                <a:cs typeface="Times New Roman" panose="02020603050405020304" pitchFamily="18" charset="0"/>
              </a:rPr>
              <a:t>Healthy </a:t>
            </a:r>
            <a:r>
              <a:rPr lang="en-US" b="1" dirty="0">
                <a:latin typeface="Times New Roman" panose="02020603050405020304" pitchFamily="18" charset="0"/>
                <a:cs typeface="Times New Roman" panose="02020603050405020304" pitchFamily="18" charset="0"/>
              </a:rPr>
              <a:t>Selections</a:t>
            </a:r>
            <a:r>
              <a:rPr lang="en-US" dirty="0">
                <a:latin typeface="Times New Roman" panose="02020603050405020304" pitchFamily="18" charset="0"/>
                <a:cs typeface="Times New Roman" panose="02020603050405020304" pitchFamily="18" charset="0"/>
              </a:rPr>
              <a:t>: </a:t>
            </a:r>
          </a:p>
          <a:p>
            <a:pPr marL="139700" lvl="0">
              <a:buSzPts val="1400"/>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Cereals, juice, and pancake</a:t>
            </a:r>
            <a:endParaRPr lang="en-US" dirty="0">
              <a:latin typeface="Times New Roman" panose="02020603050405020304" pitchFamily="18" charset="0"/>
              <a:cs typeface="Times New Roman" panose="02020603050405020304" pitchFamily="18" charset="0"/>
            </a:endParaRPr>
          </a:p>
          <a:p>
            <a:pPr marL="139700" lvl="0">
              <a:buSzPts val="1400"/>
            </a:pPr>
            <a:r>
              <a:rPr lang="en-US" dirty="0">
                <a:latin typeface="Times New Roman" panose="02020603050405020304" pitchFamily="18" charset="0"/>
                <a:cs typeface="Times New Roman" panose="02020603050405020304" pitchFamily="18" charset="0"/>
              </a:rPr>
              <a:t>	Lunch selections include Chicken Cordon </a:t>
            </a:r>
            <a:r>
              <a:rPr lang="en-US" dirty="0" smtClean="0">
                <a:latin typeface="Times New Roman" panose="02020603050405020304" pitchFamily="18" charset="0"/>
                <a:cs typeface="Times New Roman" panose="02020603050405020304" pitchFamily="18" charset="0"/>
              </a:rPr>
              <a:t>bleu, Duchess </a:t>
            </a:r>
            <a:r>
              <a:rPr lang="en-US" dirty="0">
                <a:latin typeface="Times New Roman" panose="02020603050405020304" pitchFamily="18" charset="0"/>
                <a:cs typeface="Times New Roman" panose="02020603050405020304" pitchFamily="18" charset="0"/>
              </a:rPr>
              <a:t>whipped </a:t>
            </a:r>
            <a:r>
              <a:rPr lang="en-US" dirty="0" smtClean="0">
                <a:latin typeface="Times New Roman" panose="02020603050405020304" pitchFamily="18" charset="0"/>
                <a:cs typeface="Times New Roman" panose="02020603050405020304" pitchFamily="18" charset="0"/>
              </a:rPr>
              <a:t>potatoes, soup/ navy bean 	soup</a:t>
            </a:r>
            <a:endParaRPr lang="en-US" dirty="0">
              <a:latin typeface="Times New Roman" panose="02020603050405020304" pitchFamily="18" charset="0"/>
              <a:cs typeface="Times New Roman" panose="02020603050405020304" pitchFamily="18" charset="0"/>
            </a:endParaRPr>
          </a:p>
          <a:p>
            <a:pPr marL="139700" lvl="0">
              <a:buSzPts val="1400"/>
            </a:pPr>
            <a:r>
              <a:rPr lang="en-US" dirty="0" smtClean="0">
                <a:latin typeface="Times New Roman" panose="02020603050405020304" pitchFamily="18" charset="0"/>
                <a:cs typeface="Times New Roman" panose="02020603050405020304" pitchFamily="18" charset="0"/>
              </a:rPr>
              <a:t>	Dinner </a:t>
            </a:r>
            <a:r>
              <a:rPr lang="en-US" dirty="0">
                <a:latin typeface="Times New Roman" panose="02020603050405020304" pitchFamily="18" charset="0"/>
                <a:cs typeface="Times New Roman" panose="02020603050405020304" pitchFamily="18" charset="0"/>
              </a:rPr>
              <a:t>includes: Rice pilaf/Key Largo </a:t>
            </a:r>
            <a:r>
              <a:rPr lang="en-US" dirty="0" smtClean="0">
                <a:latin typeface="Times New Roman" panose="02020603050405020304" pitchFamily="18" charset="0"/>
                <a:cs typeface="Times New Roman" panose="02020603050405020304" pitchFamily="18" charset="0"/>
              </a:rPr>
              <a:t>veggies, Tuna </a:t>
            </a:r>
            <a:r>
              <a:rPr lang="en-US" dirty="0">
                <a:latin typeface="Times New Roman" panose="02020603050405020304" pitchFamily="18" charset="0"/>
                <a:cs typeface="Times New Roman" panose="02020603050405020304" pitchFamily="18" charset="0"/>
              </a:rPr>
              <a:t>on </a:t>
            </a:r>
            <a:r>
              <a:rPr lang="en-US" dirty="0" smtClean="0">
                <a:latin typeface="Times New Roman" panose="02020603050405020304" pitchFamily="18" charset="0"/>
                <a:cs typeface="Times New Roman" panose="02020603050405020304" pitchFamily="18" charset="0"/>
              </a:rPr>
              <a:t>Coney </a:t>
            </a:r>
            <a:r>
              <a:rPr lang="en-US" dirty="0">
                <a:latin typeface="Times New Roman" panose="02020603050405020304" pitchFamily="18" charset="0"/>
                <a:cs typeface="Times New Roman" panose="02020603050405020304" pitchFamily="18" charset="0"/>
              </a:rPr>
              <a:t>Island</a:t>
            </a:r>
          </a:p>
          <a:p>
            <a:pPr marL="425450" lvl="0" indent="-285750">
              <a:buSzPts val="1400"/>
              <a:buFont typeface="Wingdings" panose="05000000000000000000" pitchFamily="2" charset="2"/>
              <a:buChar char="q"/>
            </a:pPr>
            <a:r>
              <a:rPr lang="en-US" b="1" dirty="0">
                <a:latin typeface="Times New Roman" panose="02020603050405020304" pitchFamily="18" charset="0"/>
                <a:cs typeface="Times New Roman" panose="02020603050405020304" pitchFamily="18" charset="0"/>
              </a:rPr>
              <a:t>Unhealthy selections include</a:t>
            </a:r>
            <a:r>
              <a:rPr lang="en-US" dirty="0">
                <a:latin typeface="Times New Roman" panose="02020603050405020304" pitchFamily="18" charset="0"/>
                <a:cs typeface="Times New Roman" panose="02020603050405020304" pitchFamily="18" charset="0"/>
              </a:rPr>
              <a:t>:</a:t>
            </a:r>
          </a:p>
          <a:p>
            <a:pPr marL="139700" lvl="0">
              <a:buSzPts val="1400"/>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muffin pancake syrup for </a:t>
            </a:r>
            <a:r>
              <a:rPr lang="en-US" dirty="0">
                <a:latin typeface="Times New Roman" panose="02020603050405020304" pitchFamily="18" charset="0"/>
                <a:cs typeface="Times New Roman" panose="02020603050405020304" pitchFamily="18" charset="0"/>
              </a:rPr>
              <a:t>breakfast.</a:t>
            </a:r>
          </a:p>
          <a:p>
            <a:pPr marL="139700" lvl="0">
              <a:buSzPts val="1400"/>
            </a:pPr>
            <a:r>
              <a:rPr lang="en-US" dirty="0">
                <a:latin typeface="Times New Roman" panose="02020603050405020304" pitchFamily="18" charset="0"/>
                <a:cs typeface="Times New Roman" panose="02020603050405020304" pitchFamily="18" charset="0"/>
              </a:rPr>
              <a:t>	Lunch selections include: </a:t>
            </a:r>
            <a:r>
              <a:rPr lang="en-US" dirty="0" smtClean="0">
                <a:latin typeface="Times New Roman" panose="02020603050405020304" pitchFamily="18" charset="0"/>
                <a:cs typeface="Times New Roman" panose="02020603050405020304" pitchFamily="18" charset="0"/>
              </a:rPr>
              <a:t>sausages and baked stuffed shrimp </a:t>
            </a:r>
          </a:p>
          <a:p>
            <a:pPr marL="139700" lvl="0">
              <a:buSzPts val="1400"/>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Pizza for the night</a:t>
            </a:r>
          </a:p>
          <a:p>
            <a:pPr marL="139700" lvl="0">
              <a:buSzPts val="1400"/>
            </a:pPr>
            <a:r>
              <a:rPr lang="en-US" dirty="0">
                <a:latin typeface="Times New Roman" panose="02020603050405020304" pitchFamily="18" charset="0"/>
                <a:cs typeface="Times New Roman" panose="02020603050405020304" pitchFamily="18" charset="0"/>
              </a:rPr>
              <a:t>	</a:t>
            </a:r>
          </a:p>
          <a:p>
            <a:pPr marL="139700" lvl="0">
              <a:buSzPts val="1400"/>
            </a:pPr>
            <a:r>
              <a:rPr lang="en-US" dirty="0">
                <a:latin typeface="Times New Roman" panose="02020603050405020304" pitchFamily="18" charset="0"/>
                <a:cs typeface="Times New Roman" panose="02020603050405020304" pitchFamily="18" charset="0"/>
              </a:rPr>
              <a:t>Example : </a:t>
            </a:r>
            <a:r>
              <a:rPr lang="en-US" dirty="0" smtClean="0">
                <a:latin typeface="Times New Roman" panose="02020603050405020304" pitchFamily="18" charset="0"/>
                <a:cs typeface="Times New Roman" panose="02020603050405020304" pitchFamily="18" charset="0"/>
              </a:rPr>
              <a:t>Cereals and Muffin Cake</a:t>
            </a:r>
            <a:endParaRPr lang="en-US" dirty="0">
              <a:latin typeface="Times New Roman" panose="02020603050405020304" pitchFamily="18" charset="0"/>
              <a:cs typeface="Times New Roman" panose="02020603050405020304" pitchFamily="18" charset="0"/>
            </a:endParaRPr>
          </a:p>
          <a:p>
            <a:pPr marL="139700" lvl="0">
              <a:buSzPts val="1400"/>
            </a:pPr>
            <a:r>
              <a:rPr lang="en-US" dirty="0" smtClean="0">
                <a:latin typeface="Times New Roman" panose="02020603050405020304" pitchFamily="18" charset="0"/>
                <a:cs typeface="Times New Roman" panose="02020603050405020304" pitchFamily="18" charset="0"/>
              </a:rPr>
              <a:t>Cereals: cereals provide fiber and protein  and many numerous minerals and vitamins such as the B vitamins (thiamin. Riboflavin, folate, iron phosphorus, and magnesium) </a:t>
            </a:r>
            <a:endParaRPr lang="en-US" dirty="0">
              <a:latin typeface="Times New Roman" panose="02020603050405020304" pitchFamily="18" charset="0"/>
              <a:cs typeface="Times New Roman" panose="02020603050405020304" pitchFamily="18" charset="0"/>
            </a:endParaRPr>
          </a:p>
          <a:p>
            <a:pPr marL="139700" lvl="0">
              <a:buSzPts val="1400"/>
            </a:pPr>
            <a:endParaRPr lang="en-US" dirty="0">
              <a:latin typeface="Times New Roman" panose="02020603050405020304" pitchFamily="18" charset="0"/>
              <a:cs typeface="Times New Roman" panose="02020603050405020304" pitchFamily="18" charset="0"/>
            </a:endParaRPr>
          </a:p>
          <a:p>
            <a:pPr marL="139700" lvl="0">
              <a:buSzPts val="1400"/>
            </a:pPr>
            <a:r>
              <a:rPr lang="en-US" dirty="0">
                <a:latin typeface="Times New Roman" panose="02020603050405020304" pitchFamily="18" charset="0"/>
                <a:cs typeface="Times New Roman" panose="02020603050405020304" pitchFamily="18" charset="0"/>
              </a:rPr>
              <a:t>Crisp bacon: </a:t>
            </a:r>
            <a:r>
              <a:rPr lang="en-US" dirty="0" smtClean="0">
                <a:latin typeface="Times New Roman" panose="02020603050405020304" pitchFamily="18" charset="0"/>
                <a:cs typeface="Times New Roman" panose="02020603050405020304" pitchFamily="18" charset="0"/>
              </a:rPr>
              <a:t>pizza slice has 285 calories, 10.4 grams of fat, 35.7 g of carbs, 12.2g of proteins, and 2.5g fiber</a:t>
            </a:r>
            <a:endParaRPr lang="en-US" dirty="0">
              <a:latin typeface="Times New Roman" panose="02020603050405020304" pitchFamily="18" charset="0"/>
              <a:cs typeface="Times New Roman" panose="02020603050405020304" pitchFamily="18" charset="0"/>
            </a:endParaRPr>
          </a:p>
          <a:p>
            <a:pPr marL="139700" lvl="0">
              <a:buSzPts val="1400"/>
            </a:pPr>
            <a:endParaRPr lang="en-US" dirty="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66900" cy="624754"/>
          </a:xfrm>
        </p:spPr>
        <p:txBody>
          <a:bodyPr/>
          <a:lstStyle/>
          <a:p>
            <a:r>
              <a:rPr lang="en-US" sz="1800" dirty="0" smtClean="0"/>
              <a:t>Sample Menu </a:t>
            </a:r>
            <a:r>
              <a:rPr lang="es" sz="1800" b="0" dirty="0">
                <a:solidFill>
                  <a:srgbClr val="FF9900"/>
                </a:solidFill>
                <a:latin typeface="Nunito"/>
                <a:ea typeface="Nunito"/>
                <a:cs typeface="Nunito"/>
                <a:sym typeface="Nunito"/>
              </a:rPr>
              <a:t>Mosser, Pennsylvania</a:t>
            </a:r>
            <a:endParaRPr lang="en-US" sz="1800" dirty="0"/>
          </a:p>
        </p:txBody>
      </p:sp>
      <p:sp>
        <p:nvSpPr>
          <p:cNvPr id="3" name="Text Placeholder 2"/>
          <p:cNvSpPr>
            <a:spLocks noGrp="1"/>
          </p:cNvSpPr>
          <p:nvPr>
            <p:ph type="body" idx="1"/>
          </p:nvPr>
        </p:nvSpPr>
        <p:spPr>
          <a:xfrm>
            <a:off x="483078" y="624754"/>
            <a:ext cx="8195095" cy="3895488"/>
          </a:xfrm>
        </p:spPr>
        <p:txBody>
          <a:bodyPr/>
          <a:lstStyle/>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34335815"/>
              </p:ext>
            </p:extLst>
          </p:nvPr>
        </p:nvGraphicFramePr>
        <p:xfrm>
          <a:off x="483078" y="624754"/>
          <a:ext cx="8195094" cy="2774054"/>
        </p:xfrm>
        <a:graphic>
          <a:graphicData uri="http://schemas.openxmlformats.org/drawingml/2006/table">
            <a:tbl>
              <a:tblPr firstRow="1" bandRow="1">
                <a:tableStyleId>{3C2FFA5D-87B4-456A-9821-1D502468CF0F}</a:tableStyleId>
              </a:tblPr>
              <a:tblGrid>
                <a:gridCol w="1518250"/>
                <a:gridCol w="6676844"/>
              </a:tblGrid>
              <a:tr h="783382">
                <a:tc>
                  <a:txBody>
                    <a:bodyPr/>
                    <a:lstStyle/>
                    <a:p>
                      <a:r>
                        <a:rPr lang="en-US" dirty="0" smtClean="0"/>
                        <a:t>Breakfast</a:t>
                      </a:r>
                      <a:endParaRPr lang="en-US" dirty="0"/>
                    </a:p>
                  </a:txBody>
                  <a:tcPr/>
                </a:tc>
                <a:tc>
                  <a:txBody>
                    <a:bodyPr/>
                    <a:lstStyle/>
                    <a:p>
                      <a:r>
                        <a:rPr lang="en-US" dirty="0" smtClean="0"/>
                        <a:t>Poached eggs, egg of choice,</a:t>
                      </a:r>
                      <a:r>
                        <a:rPr lang="en-US" baseline="0" dirty="0" smtClean="0"/>
                        <a:t> fresh juice, oat waffles, sausage</a:t>
                      </a:r>
                    </a:p>
                  </a:txBody>
                  <a:tcPr/>
                </a:tc>
              </a:tr>
              <a:tr h="706955">
                <a:tc>
                  <a:txBody>
                    <a:bodyPr/>
                    <a:lstStyle/>
                    <a:p>
                      <a:r>
                        <a:rPr lang="en-US" dirty="0" smtClean="0">
                          <a:solidFill>
                            <a:schemeClr val="bg2"/>
                          </a:solidFill>
                        </a:rPr>
                        <a:t>Lunch</a:t>
                      </a:r>
                      <a:endParaRPr lang="en-US" dirty="0">
                        <a:solidFill>
                          <a:schemeClr val="bg2"/>
                        </a:solidFill>
                      </a:endParaRPr>
                    </a:p>
                  </a:txBody>
                  <a:tcPr/>
                </a:tc>
                <a:tc>
                  <a:txBody>
                    <a:bodyPr/>
                    <a:lstStyle/>
                    <a:p>
                      <a:r>
                        <a:rPr lang="en-US" dirty="0" smtClean="0"/>
                        <a:t>Fried rice, pork roast teriyaki, baked potato, mixed vegetables. fruits</a:t>
                      </a:r>
                      <a:endParaRPr lang="en-US" dirty="0"/>
                    </a:p>
                  </a:txBody>
                  <a:tcPr/>
                </a:tc>
              </a:tr>
              <a:tr h="1283717">
                <a:tc>
                  <a:txBody>
                    <a:bodyPr/>
                    <a:lstStyle/>
                    <a:p>
                      <a:r>
                        <a:rPr lang="en-US" dirty="0" smtClean="0">
                          <a:solidFill>
                            <a:schemeClr val="bg2"/>
                          </a:solidFill>
                        </a:rPr>
                        <a:t>Dinner</a:t>
                      </a:r>
                      <a:endParaRPr lang="en-US" dirty="0">
                        <a:solidFill>
                          <a:schemeClr val="bg2"/>
                        </a:solidFill>
                      </a:endParaRPr>
                    </a:p>
                  </a:txBody>
                  <a:tcPr/>
                </a:tc>
                <a:tc>
                  <a:txBody>
                    <a:bodyPr/>
                    <a:lstStyle/>
                    <a:p>
                      <a:r>
                        <a:rPr lang="en-US" dirty="0" smtClean="0"/>
                        <a:t>Vegetable Medley, pasta salad, broccoli</a:t>
                      </a:r>
                      <a:r>
                        <a:rPr lang="en-US" baseline="0" dirty="0" smtClean="0"/>
                        <a:t> raisin salad, tasty tuna, fruits</a:t>
                      </a:r>
                      <a:endParaRPr lang="en-US" dirty="0"/>
                    </a:p>
                  </a:txBody>
                  <a:tcPr/>
                </a:tc>
              </a:tr>
            </a:tbl>
          </a:graphicData>
        </a:graphic>
      </p:graphicFrame>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079" y="2595282"/>
            <a:ext cx="8195094" cy="2548218"/>
          </a:xfrm>
          <a:prstGeom prst="rect">
            <a:avLst/>
          </a:prstGeom>
        </p:spPr>
      </p:pic>
    </p:spTree>
    <p:extLst>
      <p:ext uri="{BB962C8B-B14F-4D97-AF65-F5344CB8AC3E}">
        <p14:creationId xmlns:p14="http://schemas.microsoft.com/office/powerpoint/2010/main" val="4113928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66900" cy="555743"/>
          </a:xfrm>
        </p:spPr>
        <p:txBody>
          <a:bodyPr/>
          <a:lstStyle/>
          <a:p>
            <a:r>
              <a:rPr lang="en-US" sz="1600" dirty="0" smtClean="0"/>
              <a:t>Sample Menu </a:t>
            </a:r>
            <a:r>
              <a:rPr lang="es" sz="1600" b="0" dirty="0">
                <a:solidFill>
                  <a:srgbClr val="FF9900"/>
                </a:solidFill>
                <a:latin typeface="Nunito"/>
                <a:ea typeface="Nunito"/>
                <a:cs typeface="Nunito"/>
                <a:sym typeface="Nunito"/>
              </a:rPr>
              <a:t>The Cedars, Rhode Island</a:t>
            </a:r>
            <a:r>
              <a:rPr lang="en-US" sz="1600" dirty="0" smtClean="0"/>
              <a:t> </a:t>
            </a:r>
            <a:endParaRPr lang="en-US" sz="1600" dirty="0"/>
          </a:p>
        </p:txBody>
      </p:sp>
      <p:sp>
        <p:nvSpPr>
          <p:cNvPr id="3" name="Text Placeholder 2"/>
          <p:cNvSpPr>
            <a:spLocks noGrp="1"/>
          </p:cNvSpPr>
          <p:nvPr>
            <p:ph type="body" idx="1"/>
          </p:nvPr>
        </p:nvSpPr>
        <p:spPr>
          <a:xfrm>
            <a:off x="172528" y="555743"/>
            <a:ext cx="7582997" cy="3267757"/>
          </a:xfrm>
        </p:spPr>
        <p:txBody>
          <a:bodyPr/>
          <a:lstStyle/>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251243568"/>
              </p:ext>
            </p:extLst>
          </p:nvPr>
        </p:nvGraphicFramePr>
        <p:xfrm>
          <a:off x="443426" y="576648"/>
          <a:ext cx="7312098" cy="3246852"/>
        </p:xfrm>
        <a:graphic>
          <a:graphicData uri="http://schemas.openxmlformats.org/drawingml/2006/table">
            <a:tbl>
              <a:tblPr firstRow="1" bandRow="1">
                <a:tableStyleId>{3C2FFA5D-87B4-456A-9821-1D502468CF0F}</a:tableStyleId>
              </a:tblPr>
              <a:tblGrid>
                <a:gridCol w="1678672"/>
                <a:gridCol w="5633426"/>
              </a:tblGrid>
              <a:tr h="1082284">
                <a:tc>
                  <a:txBody>
                    <a:bodyPr/>
                    <a:lstStyle/>
                    <a:p>
                      <a:r>
                        <a:rPr lang="en-US" dirty="0" smtClean="0"/>
                        <a:t>Breakfast</a:t>
                      </a:r>
                      <a:endParaRPr lang="en-US" dirty="0"/>
                    </a:p>
                  </a:txBody>
                  <a:tcPr/>
                </a:tc>
                <a:tc>
                  <a:txBody>
                    <a:bodyPr/>
                    <a:lstStyle/>
                    <a:p>
                      <a:r>
                        <a:rPr lang="en-US" dirty="0" smtClean="0"/>
                        <a:t>Cold cereal,</a:t>
                      </a:r>
                      <a:r>
                        <a:rPr lang="en-US" baseline="0" dirty="0" smtClean="0"/>
                        <a:t> banana. Egg of choice, fresh fruits, hash browns, 100% juice</a:t>
                      </a:r>
                      <a:endParaRPr lang="en-US" dirty="0"/>
                    </a:p>
                  </a:txBody>
                  <a:tcPr/>
                </a:tc>
              </a:tr>
              <a:tr h="1082284">
                <a:tc>
                  <a:txBody>
                    <a:bodyPr/>
                    <a:lstStyle/>
                    <a:p>
                      <a:r>
                        <a:rPr lang="en-US" dirty="0" smtClean="0"/>
                        <a:t>Lunch </a:t>
                      </a:r>
                      <a:endParaRPr lang="en-US" dirty="0"/>
                    </a:p>
                  </a:txBody>
                  <a:tcPr/>
                </a:tc>
                <a:tc>
                  <a:txBody>
                    <a:bodyPr/>
                    <a:lstStyle/>
                    <a:p>
                      <a:r>
                        <a:rPr lang="en-US" dirty="0" smtClean="0"/>
                        <a:t>Baked Tilapia, Glazed Carrots, Herb mashed potatoes, Green beans, Parmesan Pork Chops, Baked roll</a:t>
                      </a:r>
                      <a:endParaRPr lang="en-US" dirty="0"/>
                    </a:p>
                  </a:txBody>
                  <a:tcPr/>
                </a:tc>
              </a:tr>
              <a:tr h="1082284">
                <a:tc>
                  <a:txBody>
                    <a:bodyPr/>
                    <a:lstStyle/>
                    <a:p>
                      <a:r>
                        <a:rPr lang="en-US" dirty="0" smtClean="0"/>
                        <a:t>Dinner</a:t>
                      </a:r>
                      <a:endParaRPr lang="en-US" dirty="0"/>
                    </a:p>
                  </a:txBody>
                  <a:tcPr/>
                </a:tc>
                <a:tc>
                  <a:txBody>
                    <a:bodyPr/>
                    <a:lstStyle/>
                    <a:p>
                      <a:r>
                        <a:rPr lang="en-US" dirty="0" smtClean="0"/>
                        <a:t>Pulled pork BBQ, Baked beans,</a:t>
                      </a:r>
                      <a:r>
                        <a:rPr lang="en-US" baseline="0" dirty="0" smtClean="0"/>
                        <a:t> Broccoli Ham Casserole, Picnic Salad Bowl, watermelon, corn dog</a:t>
                      </a:r>
                      <a:endParaRPr lang="en-US" dirty="0"/>
                    </a:p>
                  </a:txBody>
                  <a:tcPr/>
                </a:tc>
              </a:tr>
            </a:tbl>
          </a:graphicData>
        </a:graphic>
      </p:graphicFrame>
    </p:spTree>
    <p:extLst>
      <p:ext uri="{BB962C8B-B14F-4D97-AF65-F5344CB8AC3E}">
        <p14:creationId xmlns:p14="http://schemas.microsoft.com/office/powerpoint/2010/main" val="26231850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19"/>
          <p:cNvSpPr txBox="1">
            <a:spLocks noGrp="1"/>
          </p:cNvSpPr>
          <p:nvPr>
            <p:ph type="title"/>
          </p:nvPr>
        </p:nvSpPr>
        <p:spPr>
          <a:xfrm>
            <a:off x="1157375" y="12526"/>
            <a:ext cx="6702300" cy="66068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sz="5200" dirty="0">
                <a:latin typeface="Times New Roman"/>
                <a:ea typeface="Times New Roman"/>
                <a:cs typeface="Times New Roman"/>
                <a:sym typeface="Times New Roman"/>
              </a:rPr>
              <a:t> </a:t>
            </a:r>
            <a:r>
              <a:rPr lang="es" sz="1800" dirty="0">
                <a:latin typeface="Times New Roman"/>
                <a:ea typeface="Times New Roman"/>
                <a:cs typeface="Times New Roman"/>
                <a:sym typeface="Times New Roman"/>
              </a:rPr>
              <a:t>Menu Comparsion</a:t>
            </a:r>
            <a:endParaRPr sz="1800" dirty="0">
              <a:latin typeface="Times New Roman"/>
              <a:ea typeface="Times New Roman"/>
              <a:cs typeface="Times New Roman"/>
              <a:sym typeface="Times New Roman"/>
            </a:endParaRPr>
          </a:p>
        </p:txBody>
      </p:sp>
      <p:sp>
        <p:nvSpPr>
          <p:cNvPr id="314" name="Google Shape;314;p19"/>
          <p:cNvSpPr txBox="1">
            <a:spLocks noGrp="1"/>
          </p:cNvSpPr>
          <p:nvPr>
            <p:ph type="body" idx="1"/>
          </p:nvPr>
        </p:nvSpPr>
        <p:spPr>
          <a:xfrm>
            <a:off x="293298" y="660684"/>
            <a:ext cx="8660921" cy="3881887"/>
          </a:xfrm>
          <a:prstGeom prst="rect">
            <a:avLst/>
          </a:prstGeom>
        </p:spPr>
        <p:txBody>
          <a:bodyPr spcFirstLastPara="1" wrap="square" lIns="91425" tIns="91425" rIns="91425" bIns="91425" anchor="t" anchorCtr="0">
            <a:noAutofit/>
          </a:bodyPr>
          <a:lstStyle/>
          <a:p>
            <a:pPr marL="139700" lvl="0" algn="l">
              <a:buSzPts val="1400"/>
            </a:pPr>
            <a:r>
              <a:rPr lang="en-US" sz="1800" dirty="0" smtClean="0">
                <a:latin typeface="Times New Roman" panose="02020603050405020304" pitchFamily="18" charset="0"/>
                <a:cs typeface="Times New Roman" panose="02020603050405020304" pitchFamily="18" charset="0"/>
              </a:rPr>
              <a:t>The original </a:t>
            </a:r>
            <a:r>
              <a:rPr lang="en-US" sz="1800" dirty="0" err="1" smtClean="0">
                <a:latin typeface="Times New Roman" panose="02020603050405020304" pitchFamily="18" charset="0"/>
                <a:cs typeface="Times New Roman" panose="02020603050405020304" pitchFamily="18" charset="0"/>
              </a:rPr>
              <a:t>Nosser</a:t>
            </a:r>
            <a:r>
              <a:rPr lang="en-US" sz="1800" dirty="0" smtClean="0">
                <a:latin typeface="Times New Roman" panose="02020603050405020304" pitchFamily="18" charset="0"/>
                <a:cs typeface="Times New Roman" panose="02020603050405020304" pitchFamily="18" charset="0"/>
              </a:rPr>
              <a:t> menu contains a lot of calories and unwanted fats.  For instance the Crisp </a:t>
            </a:r>
            <a:r>
              <a:rPr lang="en-US" sz="1800" dirty="0">
                <a:latin typeface="Times New Roman" panose="02020603050405020304" pitchFamily="18" charset="0"/>
                <a:cs typeface="Times New Roman" panose="02020603050405020304" pitchFamily="18" charset="0"/>
              </a:rPr>
              <a:t>bacon and bacon &amp; w syrup for </a:t>
            </a:r>
            <a:r>
              <a:rPr lang="en-US" sz="1800" dirty="0" smtClean="0">
                <a:latin typeface="Times New Roman" panose="02020603050405020304" pitchFamily="18" charset="0"/>
                <a:cs typeface="Times New Roman" panose="02020603050405020304" pitchFamily="18" charset="0"/>
              </a:rPr>
              <a:t>breakfast. Cheesecake/ </a:t>
            </a:r>
            <a:r>
              <a:rPr lang="en-US" sz="1800" dirty="0">
                <a:latin typeface="Times New Roman" panose="02020603050405020304" pitchFamily="18" charset="0"/>
                <a:cs typeface="Times New Roman" panose="02020603050405020304" pitchFamily="18" charset="0"/>
              </a:rPr>
              <a:t>Sandwich, Macaroni &amp; cheese </a:t>
            </a:r>
            <a:r>
              <a:rPr lang="en-US" sz="1800" dirty="0" smtClean="0">
                <a:latin typeface="Times New Roman" panose="02020603050405020304" pitchFamily="18" charset="0"/>
                <a:cs typeface="Times New Roman" panose="02020603050405020304" pitchFamily="18" charset="0"/>
              </a:rPr>
              <a:t>and </a:t>
            </a:r>
            <a:r>
              <a:rPr lang="en-US" sz="1800" dirty="0">
                <a:latin typeface="Times New Roman" panose="02020603050405020304" pitchFamily="18" charset="0"/>
                <a:cs typeface="Times New Roman" panose="02020603050405020304" pitchFamily="18" charset="0"/>
              </a:rPr>
              <a:t>French </a:t>
            </a:r>
            <a:r>
              <a:rPr lang="en-US" sz="1800" dirty="0" smtClean="0">
                <a:latin typeface="Times New Roman" panose="02020603050405020304" pitchFamily="18" charset="0"/>
                <a:cs typeface="Times New Roman" panose="02020603050405020304" pitchFamily="18" charset="0"/>
              </a:rPr>
              <a:t>fries taken for lunch only increase the fat levels an offers very low nutritional value.</a:t>
            </a:r>
          </a:p>
          <a:p>
            <a:pPr marL="139700" lvl="0" algn="l">
              <a:buSzPts val="1400"/>
            </a:pPr>
            <a:endParaRPr lang="en-US" sz="1800" dirty="0">
              <a:latin typeface="Times New Roman" panose="02020603050405020304" pitchFamily="18" charset="0"/>
              <a:cs typeface="Times New Roman" panose="02020603050405020304" pitchFamily="18" charset="0"/>
            </a:endParaRPr>
          </a:p>
          <a:p>
            <a:pPr marL="0" indent="0" algn="l">
              <a:spcAft>
                <a:spcPts val="1600"/>
              </a:spcAft>
              <a:buNone/>
            </a:pPr>
            <a:r>
              <a:rPr lang="en-US" sz="1800" dirty="0" smtClean="0">
                <a:latin typeface="Times New Roman" panose="02020603050405020304" pitchFamily="18" charset="0"/>
                <a:cs typeface="Times New Roman" panose="02020603050405020304" pitchFamily="18" charset="0"/>
              </a:rPr>
              <a:t>Baked </a:t>
            </a:r>
            <a:r>
              <a:rPr lang="en-US" sz="1800" dirty="0">
                <a:latin typeface="Times New Roman" panose="02020603050405020304" pitchFamily="18" charset="0"/>
                <a:cs typeface="Times New Roman" panose="02020603050405020304" pitchFamily="18" charset="0"/>
              </a:rPr>
              <a:t>potato, mixed vegetables. </a:t>
            </a:r>
            <a:r>
              <a:rPr lang="en-US" sz="1800" dirty="0" smtClean="0">
                <a:latin typeface="Times New Roman" panose="02020603050405020304" pitchFamily="18" charset="0"/>
                <a:cs typeface="Times New Roman" panose="02020603050405020304" pitchFamily="18" charset="0"/>
              </a:rPr>
              <a:t>Fruits on the other hand have more nutritional value and helps in he digestion process.</a:t>
            </a:r>
          </a:p>
          <a:p>
            <a:pPr marL="0" indent="0" algn="l">
              <a:spcAft>
                <a:spcPts val="1600"/>
              </a:spcAft>
              <a:buNone/>
            </a:pPr>
            <a:r>
              <a:rPr lang="en-US" sz="1800" dirty="0" smtClean="0">
                <a:latin typeface="Times New Roman" panose="02020603050405020304" pitchFamily="18" charset="0"/>
                <a:cs typeface="Times New Roman" panose="02020603050405020304" pitchFamily="18" charset="0"/>
              </a:rPr>
              <a:t>The Cedars original menu has a lot of unsaturated fats too. It also has got sodium such as in pizza. By replacing this with healthy foods such as </a:t>
            </a:r>
            <a:r>
              <a:rPr lang="en-US" sz="1800" dirty="0">
                <a:latin typeface="Times New Roman" panose="02020603050405020304" pitchFamily="18" charset="0"/>
                <a:cs typeface="Times New Roman" panose="02020603050405020304" pitchFamily="18" charset="0"/>
              </a:rPr>
              <a:t>Baked beans, Broccoli Ham Casserole, Picnic Salad </a:t>
            </a:r>
            <a:r>
              <a:rPr lang="en-US" sz="1800" dirty="0" smtClean="0">
                <a:latin typeface="Times New Roman" panose="02020603050405020304" pitchFamily="18" charset="0"/>
                <a:cs typeface="Times New Roman" panose="02020603050405020304" pitchFamily="18" charset="0"/>
              </a:rPr>
              <a:t>Bowl and </a:t>
            </a:r>
            <a:r>
              <a:rPr lang="en-US" sz="1800" dirty="0">
                <a:latin typeface="Times New Roman" panose="02020603050405020304" pitchFamily="18" charset="0"/>
                <a:cs typeface="Times New Roman" panose="02020603050405020304" pitchFamily="18" charset="0"/>
              </a:rPr>
              <a:t>watermelon, </a:t>
            </a:r>
            <a:r>
              <a:rPr lang="en-US" sz="1800" dirty="0" smtClean="0">
                <a:latin typeface="Times New Roman" panose="02020603050405020304" pitchFamily="18" charset="0"/>
                <a:cs typeface="Times New Roman" panose="02020603050405020304" pitchFamily="18" charset="0"/>
              </a:rPr>
              <a:t>help improve the nutritional value only offering the best</a:t>
            </a:r>
            <a:endParaRPr lang="en-US" sz="1800" dirty="0">
              <a:latin typeface="Times New Roman" panose="02020603050405020304" pitchFamily="18" charset="0"/>
              <a:cs typeface="Times New Roman" panose="02020603050405020304" pitchFamily="18" charset="0"/>
            </a:endParaRPr>
          </a:p>
          <a:p>
            <a:pPr marL="0" lvl="0" indent="0" algn="l" rtl="0">
              <a:spcBef>
                <a:spcPts val="0"/>
              </a:spcBef>
              <a:spcAft>
                <a:spcPts val="1600"/>
              </a:spcAft>
              <a:buNone/>
            </a:pPr>
            <a:endParaRPr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20"/>
          <p:cNvSpPr txBox="1">
            <a:spLocks noGrp="1"/>
          </p:cNvSpPr>
          <p:nvPr>
            <p:ph type="title"/>
          </p:nvPr>
        </p:nvSpPr>
        <p:spPr>
          <a:xfrm>
            <a:off x="1576515" y="0"/>
            <a:ext cx="6366900" cy="46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s" sz="2000" dirty="0" smtClean="0">
                <a:latin typeface="Times New Roman"/>
                <a:ea typeface="Times New Roman"/>
                <a:cs typeface="Times New Roman"/>
                <a:sym typeface="Times New Roman"/>
              </a:rPr>
              <a:t>Dietary choices</a:t>
            </a:r>
            <a:endParaRPr sz="2000" dirty="0">
              <a:latin typeface="Times New Roman"/>
              <a:ea typeface="Times New Roman"/>
              <a:cs typeface="Times New Roman"/>
              <a:sym typeface="Times New Roman"/>
            </a:endParaRPr>
          </a:p>
        </p:txBody>
      </p:sp>
      <p:sp>
        <p:nvSpPr>
          <p:cNvPr id="320" name="Google Shape;320;p20"/>
          <p:cNvSpPr txBox="1">
            <a:spLocks noGrp="1"/>
          </p:cNvSpPr>
          <p:nvPr>
            <p:ph type="body" idx="1"/>
          </p:nvPr>
        </p:nvSpPr>
        <p:spPr>
          <a:xfrm>
            <a:off x="466165" y="645653"/>
            <a:ext cx="6366900" cy="3262959"/>
          </a:xfrm>
          <a:prstGeom prst="rect">
            <a:avLst/>
          </a:prstGeom>
        </p:spPr>
        <p:txBody>
          <a:bodyPr spcFirstLastPara="1" wrap="square" lIns="91425" tIns="91425" rIns="91425" bIns="91425" anchor="t" anchorCtr="0">
            <a:noAutofit/>
          </a:bodyPr>
          <a:lstStyle/>
          <a:p>
            <a:pPr marL="0" indent="0" algn="l">
              <a:spcAft>
                <a:spcPts val="1600"/>
              </a:spcAft>
              <a:buNone/>
            </a:pPr>
            <a:r>
              <a:rPr lang="en-US" sz="1800" dirty="0">
                <a:latin typeface="Times New Roman" panose="02020603050405020304" pitchFamily="18" charset="0"/>
                <a:cs typeface="Times New Roman" panose="02020603050405020304" pitchFamily="18" charset="0"/>
              </a:rPr>
              <a:t>Natural ingredients, fruits, </a:t>
            </a:r>
            <a:r>
              <a:rPr lang="en-US" sz="1800" dirty="0" smtClean="0">
                <a:latin typeface="Times New Roman" panose="02020603050405020304" pitchFamily="18" charset="0"/>
                <a:cs typeface="Times New Roman" panose="02020603050405020304" pitchFamily="18" charset="0"/>
              </a:rPr>
              <a:t>cereals </a:t>
            </a:r>
            <a:r>
              <a:rPr lang="en-US" sz="1800" dirty="0">
                <a:latin typeface="Times New Roman" panose="02020603050405020304" pitchFamily="18" charset="0"/>
                <a:cs typeface="Times New Roman" panose="02020603050405020304" pitchFamily="18" charset="0"/>
              </a:rPr>
              <a:t>or sans </a:t>
            </a:r>
            <a:r>
              <a:rPr lang="en-US" sz="1800" dirty="0" smtClean="0">
                <a:latin typeface="Times New Roman" panose="02020603050405020304" pitchFamily="18" charset="0"/>
                <a:cs typeface="Times New Roman" panose="02020603050405020304" pitchFamily="18" charset="0"/>
              </a:rPr>
              <a:t>dairy fat are </a:t>
            </a:r>
            <a:r>
              <a:rPr lang="en-US" sz="1800" dirty="0">
                <a:latin typeface="Times New Roman" panose="02020603050405020304" pitchFamily="18" charset="0"/>
                <a:cs typeface="Times New Roman" panose="02020603050405020304" pitchFamily="18" charset="0"/>
              </a:rPr>
              <a:t>highlighted in a smart diet plan; lean meats, poultry, seafood, grains, eggs and peanuts are included; </a:t>
            </a:r>
            <a:endParaRPr lang="en-US" sz="1800" dirty="0" smtClean="0">
              <a:latin typeface="Times New Roman" panose="02020603050405020304" pitchFamily="18" charset="0"/>
              <a:cs typeface="Times New Roman" panose="02020603050405020304" pitchFamily="18" charset="0"/>
            </a:endParaRPr>
          </a:p>
          <a:p>
            <a:pPr marL="0" indent="0" algn="l">
              <a:spcAft>
                <a:spcPts val="1600"/>
              </a:spcAft>
              <a:buNone/>
            </a:pPr>
            <a:r>
              <a:rPr lang="en-US" sz="1800" dirty="0" smtClean="0">
                <a:latin typeface="Times New Roman" panose="02020603050405020304" pitchFamily="18" charset="0"/>
                <a:cs typeface="Times New Roman" panose="02020603050405020304" pitchFamily="18" charset="0"/>
              </a:rPr>
              <a:t>Eating </a:t>
            </a:r>
            <a:r>
              <a:rPr lang="en-US" sz="1800" dirty="0">
                <a:latin typeface="Times New Roman" panose="02020603050405020304" pitchFamily="18" charset="0"/>
                <a:cs typeface="Times New Roman" panose="02020603050405020304" pitchFamily="18" charset="0"/>
              </a:rPr>
              <a:t>a range of foods from all dietary categories will gracefully support the supplements and individual needs as they age. </a:t>
            </a:r>
            <a:endParaRPr sz="18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7291707" y="4506453"/>
            <a:ext cx="3478306" cy="400110"/>
          </a:xfrm>
          <a:prstGeom prst="rect">
            <a:avLst/>
          </a:prstGeom>
          <a:noFill/>
        </p:spPr>
        <p:txBody>
          <a:bodyPr wrap="square" rtlCol="0">
            <a:spAutoFit/>
          </a:bodyPr>
          <a:lstStyle/>
          <a:p>
            <a:r>
              <a:rPr lang="en-US" sz="2000" dirty="0" smtClean="0"/>
              <a:t>Ellis, 2019</a:t>
            </a:r>
            <a:endParaRPr lang="en-US" sz="2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854" y="3012141"/>
            <a:ext cx="3687275" cy="189442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6818" y="3012142"/>
            <a:ext cx="2743200" cy="189442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324"/>
        <p:cNvGrpSpPr/>
        <p:nvPr/>
      </p:nvGrpSpPr>
      <p:grpSpPr>
        <a:xfrm>
          <a:off x="0" y="0"/>
          <a:ext cx="0" cy="0"/>
          <a:chOff x="0" y="0"/>
          <a:chExt cx="0" cy="0"/>
        </a:xfrm>
      </p:grpSpPr>
      <p:sp>
        <p:nvSpPr>
          <p:cNvPr id="325" name="Google Shape;325;p21"/>
          <p:cNvSpPr txBox="1">
            <a:spLocks noGrp="1"/>
          </p:cNvSpPr>
          <p:nvPr>
            <p:ph type="title"/>
          </p:nvPr>
        </p:nvSpPr>
        <p:spPr>
          <a:xfrm>
            <a:off x="192176" y="0"/>
            <a:ext cx="7030500" cy="51304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sz="2000" dirty="0" smtClean="0">
                <a:latin typeface="Times New Roman"/>
                <a:ea typeface="Times New Roman"/>
                <a:cs typeface="Times New Roman"/>
                <a:sym typeface="Times New Roman"/>
              </a:rPr>
              <a:t>Barriers</a:t>
            </a:r>
            <a:endParaRPr sz="2000" dirty="0">
              <a:latin typeface="Times New Roman"/>
              <a:ea typeface="Times New Roman"/>
              <a:cs typeface="Times New Roman"/>
              <a:sym typeface="Times New Roman"/>
            </a:endParaRPr>
          </a:p>
        </p:txBody>
      </p:sp>
      <p:sp>
        <p:nvSpPr>
          <p:cNvPr id="326" name="Google Shape;326;p21"/>
          <p:cNvSpPr txBox="1">
            <a:spLocks noGrp="1"/>
          </p:cNvSpPr>
          <p:nvPr>
            <p:ph type="body" idx="1"/>
          </p:nvPr>
        </p:nvSpPr>
        <p:spPr>
          <a:xfrm>
            <a:off x="192176" y="513049"/>
            <a:ext cx="8951824" cy="4018601"/>
          </a:xfrm>
          <a:prstGeom prst="rect">
            <a:avLst/>
          </a:prstGeom>
        </p:spPr>
        <p:txBody>
          <a:bodyPr spcFirstLastPara="1" wrap="square" lIns="91425" tIns="91425" rIns="91425" bIns="91425" anchor="t" anchorCtr="0">
            <a:noAutofit/>
          </a:bodyPr>
          <a:lstStyle/>
          <a:p>
            <a:pPr marL="285750" lvl="0" indent="-285750" algn="l" rtl="0">
              <a:spcBef>
                <a:spcPts val="0"/>
              </a:spcBef>
              <a:spcAft>
                <a:spcPts val="1600"/>
              </a:spcAft>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Resistance to change</a:t>
            </a:r>
          </a:p>
          <a:p>
            <a:pPr marL="285750" lvl="0" indent="-285750" algn="l" rtl="0">
              <a:spcBef>
                <a:spcPts val="0"/>
              </a:spcBef>
              <a:spcAft>
                <a:spcPts val="1600"/>
              </a:spcAft>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Digestive tract diseases</a:t>
            </a:r>
          </a:p>
          <a:p>
            <a:pPr marL="285750" lvl="0" indent="-285750" algn="l" rtl="0">
              <a:spcBef>
                <a:spcPts val="0"/>
              </a:spcBef>
              <a:spcAft>
                <a:spcPts val="1600"/>
              </a:spcAft>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Changes in social support</a:t>
            </a:r>
          </a:p>
          <a:p>
            <a:pPr marL="285750" lvl="0" indent="-285750" algn="l" rtl="0">
              <a:spcBef>
                <a:spcPts val="0"/>
              </a:spcBef>
              <a:spcAft>
                <a:spcPts val="1600"/>
              </a:spcAft>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Eating alone</a:t>
            </a:r>
          </a:p>
          <a:p>
            <a:pPr marL="285750" lvl="0" indent="-285750" algn="l" rtl="0">
              <a:spcBef>
                <a:spcPts val="0"/>
              </a:spcBef>
              <a:spcAft>
                <a:spcPts val="1600"/>
              </a:spcAft>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Vision impairment</a:t>
            </a:r>
            <a:endParaRPr sz="20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5268370" y="4736922"/>
            <a:ext cx="3908612" cy="307777"/>
          </a:xfrm>
          <a:prstGeom prst="rect">
            <a:avLst/>
          </a:prstGeom>
          <a:noFill/>
        </p:spPr>
        <p:txBody>
          <a:bodyPr wrap="square" rtlCol="0">
            <a:spAutoFit/>
          </a:bodyPr>
          <a:lstStyle/>
          <a:p>
            <a:r>
              <a:rPr lang="en-US" dirty="0" smtClean="0"/>
              <a:t>(Miller </a:t>
            </a:r>
            <a:r>
              <a:rPr lang="en-US" dirty="0"/>
              <a:t>&amp; </a:t>
            </a:r>
            <a:r>
              <a:rPr lang="en-US" dirty="0" err="1"/>
              <a:t>Steinle</a:t>
            </a:r>
            <a:r>
              <a:rPr lang="en-US" dirty="0"/>
              <a:t>, </a:t>
            </a:r>
            <a:r>
              <a:rPr lang="en-US" dirty="0" smtClean="0"/>
              <a:t>2020)</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30500" cy="735106"/>
          </a:xfrm>
        </p:spPr>
        <p:txBody>
          <a:bodyPr/>
          <a:lstStyle/>
          <a:p>
            <a:pPr algn="ctr"/>
            <a:r>
              <a:rPr lang="en-US" dirty="0" smtClean="0">
                <a:latin typeface="Times New Roman" panose="02020603050405020304" pitchFamily="18" charset="0"/>
                <a:cs typeface="Times New Roman" panose="02020603050405020304" pitchFamily="18" charset="0"/>
              </a:rPr>
              <a:t>Summary</a:t>
            </a:r>
            <a:endParaRPr lang="en-US"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125506" y="735106"/>
            <a:ext cx="8208794" cy="3796544"/>
          </a:xfrm>
        </p:spPr>
        <p:txBody>
          <a:bodyPr/>
          <a:lstStyle/>
          <a:p>
            <a:pPr marL="146050" indent="0">
              <a:buNone/>
            </a:pPr>
            <a:r>
              <a:rPr lang="en-US" sz="2000" dirty="0" smtClean="0">
                <a:solidFill>
                  <a:schemeClr val="bg2">
                    <a:lumMod val="50000"/>
                  </a:schemeClr>
                </a:solidFill>
                <a:latin typeface="Times New Roman" panose="02020603050405020304" pitchFamily="18" charset="0"/>
                <a:cs typeface="Times New Roman" panose="02020603050405020304" pitchFamily="18" charset="0"/>
              </a:rPr>
              <a:t>Main points.</a:t>
            </a:r>
          </a:p>
          <a:p>
            <a:r>
              <a:rPr lang="en-US" sz="2000" dirty="0" smtClean="0">
                <a:solidFill>
                  <a:schemeClr val="bg2">
                    <a:lumMod val="50000"/>
                  </a:schemeClr>
                </a:solidFill>
                <a:latin typeface="Times New Roman" panose="02020603050405020304" pitchFamily="18" charset="0"/>
                <a:cs typeface="Times New Roman" panose="02020603050405020304" pitchFamily="18" charset="0"/>
              </a:rPr>
              <a:t>It is important to check daily food intake to ensure that the required allowance is eaten</a:t>
            </a:r>
          </a:p>
          <a:p>
            <a:r>
              <a:rPr lang="en-US" sz="2000" dirty="0" smtClean="0">
                <a:solidFill>
                  <a:schemeClr val="bg2">
                    <a:lumMod val="50000"/>
                  </a:schemeClr>
                </a:solidFill>
                <a:latin typeface="Times New Roman" panose="02020603050405020304" pitchFamily="18" charset="0"/>
                <a:cs typeface="Times New Roman" panose="02020603050405020304" pitchFamily="18" charset="0"/>
              </a:rPr>
              <a:t>The only way to avoid diseases and malnutrition is by ensuring a balanced diet everyday.</a:t>
            </a:r>
          </a:p>
          <a:p>
            <a:r>
              <a:rPr lang="en-US" sz="2000" dirty="0" smtClean="0">
                <a:solidFill>
                  <a:schemeClr val="bg2">
                    <a:lumMod val="50000"/>
                  </a:schemeClr>
                </a:solidFill>
                <a:latin typeface="Times New Roman" panose="02020603050405020304" pitchFamily="18" charset="0"/>
                <a:cs typeface="Times New Roman" panose="02020603050405020304" pitchFamily="18" charset="0"/>
              </a:rPr>
              <a:t>Culture has a huge influence on what people eat.</a:t>
            </a:r>
          </a:p>
          <a:p>
            <a:r>
              <a:rPr lang="en-US" sz="2000" dirty="0" smtClean="0">
                <a:solidFill>
                  <a:schemeClr val="bg2">
                    <a:lumMod val="50000"/>
                  </a:schemeClr>
                </a:solidFill>
                <a:latin typeface="Times New Roman" panose="02020603050405020304" pitchFamily="18" charset="0"/>
                <a:cs typeface="Times New Roman" panose="02020603050405020304" pitchFamily="18" charset="0"/>
              </a:rPr>
              <a:t>It is crucial to understand that despite the culture, bodies respond differently to what you eat. Therefore watching the diet should be a first priority</a:t>
            </a:r>
            <a:endParaRPr 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83072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2"/>
          <p:cNvSpPr txBox="1">
            <a:spLocks noGrp="1"/>
          </p:cNvSpPr>
          <p:nvPr>
            <p:ph type="title"/>
          </p:nvPr>
        </p:nvSpPr>
        <p:spPr>
          <a:xfrm>
            <a:off x="1215024" y="0"/>
            <a:ext cx="6615953" cy="54890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 sz="1600" dirty="0" smtClean="0">
                <a:solidFill>
                  <a:schemeClr val="bg2"/>
                </a:solidFill>
                <a:latin typeface="Times New Roman"/>
                <a:ea typeface="Times New Roman"/>
                <a:cs typeface="Times New Roman"/>
                <a:sym typeface="Times New Roman"/>
              </a:rPr>
              <a:t>References</a:t>
            </a:r>
            <a:endParaRPr sz="1600" dirty="0">
              <a:solidFill>
                <a:schemeClr val="bg2"/>
              </a:solidFill>
              <a:latin typeface="Times New Roman"/>
              <a:ea typeface="Times New Roman"/>
              <a:cs typeface="Times New Roman"/>
              <a:sym typeface="Times New Roman"/>
            </a:endParaRPr>
          </a:p>
        </p:txBody>
      </p:sp>
      <p:sp>
        <p:nvSpPr>
          <p:cNvPr id="332" name="Google Shape;332;p22"/>
          <p:cNvSpPr txBox="1"/>
          <p:nvPr/>
        </p:nvSpPr>
        <p:spPr>
          <a:xfrm>
            <a:off x="0" y="548907"/>
            <a:ext cx="8818975" cy="4404068"/>
          </a:xfrm>
          <a:prstGeom prst="rect">
            <a:avLst/>
          </a:prstGeom>
          <a:noFill/>
          <a:ln>
            <a:noFill/>
          </a:ln>
        </p:spPr>
        <p:txBody>
          <a:bodyPr spcFirstLastPara="1" wrap="square" lIns="91425" tIns="91425" rIns="91425" bIns="91425" anchor="t" anchorCtr="0">
            <a:noAutofit/>
          </a:bodyPr>
          <a:lstStyle/>
          <a:p>
            <a:r>
              <a:rPr lang="es-ES" sz="1600" dirty="0" err="1" smtClean="0">
                <a:solidFill>
                  <a:schemeClr val="bg2">
                    <a:lumMod val="50000"/>
                  </a:schemeClr>
                </a:solidFill>
                <a:latin typeface="Times New Roman" panose="02020603050405020304" pitchFamily="18" charset="0"/>
                <a:cs typeface="Times New Roman" panose="02020603050405020304" pitchFamily="18" charset="0"/>
              </a:rPr>
              <a:t>Cedars</a:t>
            </a:r>
            <a:r>
              <a:rPr lang="es-ES" sz="1600" dirty="0">
                <a:solidFill>
                  <a:schemeClr val="bg2">
                    <a:lumMod val="50000"/>
                  </a:schemeClr>
                </a:solidFill>
                <a:latin typeface="Times New Roman" panose="02020603050405020304" pitchFamily="18" charset="0"/>
                <a:cs typeface="Times New Roman" panose="02020603050405020304" pitchFamily="18" charset="0"/>
              </a:rPr>
              <a:t>. (2020). </a:t>
            </a:r>
            <a:r>
              <a:rPr lang="es-ES" sz="1600" i="1" dirty="0" err="1">
                <a:solidFill>
                  <a:schemeClr val="bg2">
                    <a:lumMod val="50000"/>
                  </a:schemeClr>
                </a:solidFill>
                <a:latin typeface="Times New Roman" panose="02020603050405020304" pitchFamily="18" charset="0"/>
                <a:cs typeface="Times New Roman" panose="02020603050405020304" pitchFamily="18" charset="0"/>
              </a:rPr>
              <a:t>Dining</a:t>
            </a:r>
            <a:r>
              <a:rPr lang="es-ES" sz="1600" i="1" dirty="0">
                <a:solidFill>
                  <a:schemeClr val="bg2">
                    <a:lumMod val="50000"/>
                  </a:schemeClr>
                </a:solidFill>
                <a:latin typeface="Times New Roman" panose="02020603050405020304" pitchFamily="18" charset="0"/>
                <a:cs typeface="Times New Roman" panose="02020603050405020304" pitchFamily="18" charset="0"/>
              </a:rPr>
              <a:t> </a:t>
            </a:r>
            <a:r>
              <a:rPr lang="es-ES" sz="1600" i="1" dirty="0" err="1">
                <a:solidFill>
                  <a:schemeClr val="bg2">
                    <a:lumMod val="50000"/>
                  </a:schemeClr>
                </a:solidFill>
                <a:latin typeface="Times New Roman" panose="02020603050405020304" pitchFamily="18" charset="0"/>
                <a:cs typeface="Times New Roman" panose="02020603050405020304" pitchFamily="18" charset="0"/>
              </a:rPr>
              <a:t>Menu</a:t>
            </a:r>
            <a:r>
              <a:rPr lang="es-ES" sz="1600" dirty="0">
                <a:solidFill>
                  <a:schemeClr val="bg2">
                    <a:lumMod val="50000"/>
                  </a:schemeClr>
                </a:solidFill>
                <a:latin typeface="Times New Roman" panose="02020603050405020304" pitchFamily="18" charset="0"/>
                <a:cs typeface="Times New Roman" panose="02020603050405020304" pitchFamily="18" charset="0"/>
              </a:rPr>
              <a:t>. </a:t>
            </a:r>
            <a:r>
              <a:rPr lang="es-ES" sz="1600" dirty="0" err="1">
                <a:solidFill>
                  <a:schemeClr val="bg2">
                    <a:lumMod val="50000"/>
                  </a:schemeClr>
                </a:solidFill>
                <a:latin typeface="Times New Roman" panose="02020603050405020304" pitchFamily="18" charset="0"/>
                <a:cs typeface="Times New Roman" panose="02020603050405020304" pitchFamily="18" charset="0"/>
              </a:rPr>
              <a:t>The</a:t>
            </a:r>
            <a:r>
              <a:rPr lang="es-ES" sz="1600" dirty="0">
                <a:solidFill>
                  <a:schemeClr val="bg2">
                    <a:lumMod val="50000"/>
                  </a:schemeClr>
                </a:solidFill>
                <a:latin typeface="Times New Roman" panose="02020603050405020304" pitchFamily="18" charset="0"/>
                <a:cs typeface="Times New Roman" panose="02020603050405020304" pitchFamily="18" charset="0"/>
              </a:rPr>
              <a:t> </a:t>
            </a:r>
            <a:r>
              <a:rPr lang="es-ES" sz="1600" dirty="0" err="1">
                <a:solidFill>
                  <a:schemeClr val="bg2">
                    <a:lumMod val="50000"/>
                  </a:schemeClr>
                </a:solidFill>
                <a:latin typeface="Times New Roman" panose="02020603050405020304" pitchFamily="18" charset="0"/>
                <a:cs typeface="Times New Roman" panose="02020603050405020304" pitchFamily="18" charset="0"/>
              </a:rPr>
              <a:t>Cedars</a:t>
            </a:r>
            <a:r>
              <a:rPr lang="es-ES" sz="1600" dirty="0">
                <a:solidFill>
                  <a:schemeClr val="bg2">
                    <a:lumMod val="50000"/>
                  </a:schemeClr>
                </a:solidFill>
                <a:latin typeface="Times New Roman" panose="02020603050405020304" pitchFamily="18" charset="0"/>
                <a:cs typeface="Times New Roman" panose="02020603050405020304" pitchFamily="18" charset="0"/>
              </a:rPr>
              <a:t>. https://cedarsliving.com/library/dining-menu/. </a:t>
            </a:r>
            <a:endParaRPr lang="en-US" sz="1600" dirty="0">
              <a:solidFill>
                <a:schemeClr val="bg2">
                  <a:lumMod val="50000"/>
                </a:schemeClr>
              </a:solidFill>
              <a:latin typeface="Times New Roman" panose="02020603050405020304" pitchFamily="18" charset="0"/>
              <a:cs typeface="Times New Roman" panose="02020603050405020304" pitchFamily="18" charset="0"/>
            </a:endParaRPr>
          </a:p>
          <a:p>
            <a:r>
              <a:rPr lang="en-US" sz="1600" dirty="0">
                <a:solidFill>
                  <a:schemeClr val="bg2">
                    <a:lumMod val="50000"/>
                  </a:schemeClr>
                </a:solidFill>
                <a:latin typeface="Times New Roman" panose="02020603050405020304" pitchFamily="18" charset="0"/>
                <a:cs typeface="Times New Roman" panose="02020603050405020304" pitchFamily="18" charset="0"/>
              </a:rPr>
              <a:t>Ellis, E. (2019, October). </a:t>
            </a:r>
            <a:r>
              <a:rPr lang="en-US" sz="1600" i="1" dirty="0">
                <a:solidFill>
                  <a:schemeClr val="bg2">
                    <a:lumMod val="50000"/>
                  </a:schemeClr>
                </a:solidFill>
                <a:latin typeface="Times New Roman" panose="02020603050405020304" pitchFamily="18" charset="0"/>
                <a:cs typeface="Times New Roman" panose="02020603050405020304" pitchFamily="18" charset="0"/>
              </a:rPr>
              <a:t>Healthy eating for older adults</a:t>
            </a:r>
            <a:r>
              <a:rPr lang="en-US" sz="1600" dirty="0">
                <a:solidFill>
                  <a:schemeClr val="bg2">
                    <a:lumMod val="50000"/>
                  </a:schemeClr>
                </a:solidFill>
                <a:latin typeface="Times New Roman" panose="02020603050405020304" pitchFamily="18" charset="0"/>
                <a:cs typeface="Times New Roman" panose="02020603050405020304" pitchFamily="18" charset="0"/>
              </a:rPr>
              <a:t>. Eatright.org - Academy of Nutrition and Dietetics. </a:t>
            </a:r>
            <a:r>
              <a:rPr lang="en-US" sz="1600" dirty="0">
                <a:solidFill>
                  <a:schemeClr val="bg2">
                    <a:lumMod val="50000"/>
                  </a:schemeClr>
                </a:solidFill>
                <a:latin typeface="Times New Roman" panose="02020603050405020304" pitchFamily="18" charset="0"/>
                <a:cs typeface="Times New Roman" panose="02020603050405020304" pitchFamily="18" charset="0"/>
                <a:hlinkClick r:id="rId3"/>
              </a:rPr>
              <a:t>https://www.eatright.org/food/nutrition/dietary-guidelines-and-myplate/healthy-eating-for-older-adults</a:t>
            </a:r>
            <a:endParaRPr lang="en-US" sz="1600" dirty="0">
              <a:solidFill>
                <a:schemeClr val="bg2">
                  <a:lumMod val="50000"/>
                </a:schemeClr>
              </a:solidFill>
              <a:latin typeface="Times New Roman" panose="02020603050405020304" pitchFamily="18" charset="0"/>
              <a:cs typeface="Times New Roman" panose="02020603050405020304" pitchFamily="18" charset="0"/>
            </a:endParaRPr>
          </a:p>
          <a:p>
            <a:r>
              <a:rPr lang="en-US" sz="1600" dirty="0">
                <a:solidFill>
                  <a:schemeClr val="bg2">
                    <a:lumMod val="50000"/>
                  </a:schemeClr>
                </a:solidFill>
                <a:latin typeface="Times New Roman" panose="02020603050405020304" pitchFamily="18" charset="0"/>
                <a:cs typeface="Times New Roman" panose="02020603050405020304" pitchFamily="18" charset="0"/>
              </a:rPr>
              <a:t>Miller, A., &amp; </a:t>
            </a:r>
            <a:r>
              <a:rPr lang="en-US" sz="1600" dirty="0" err="1">
                <a:solidFill>
                  <a:schemeClr val="bg2">
                    <a:lumMod val="50000"/>
                  </a:schemeClr>
                </a:solidFill>
                <a:latin typeface="Times New Roman" panose="02020603050405020304" pitchFamily="18" charset="0"/>
                <a:cs typeface="Times New Roman" panose="02020603050405020304" pitchFamily="18" charset="0"/>
              </a:rPr>
              <a:t>Steinle</a:t>
            </a:r>
            <a:r>
              <a:rPr lang="en-US" sz="1600" dirty="0">
                <a:solidFill>
                  <a:schemeClr val="bg2">
                    <a:lumMod val="50000"/>
                  </a:schemeClr>
                </a:solidFill>
                <a:latin typeface="Times New Roman" panose="02020603050405020304" pitchFamily="18" charset="0"/>
                <a:cs typeface="Times New Roman" panose="02020603050405020304" pitchFamily="18" charset="0"/>
              </a:rPr>
              <a:t>, N. (2020). Barriers to Healthy Eating in the Elderly; A National and Global Perspective. </a:t>
            </a:r>
            <a:r>
              <a:rPr lang="en-US" sz="1600" i="1" dirty="0">
                <a:solidFill>
                  <a:schemeClr val="bg2">
                    <a:lumMod val="50000"/>
                  </a:schemeClr>
                </a:solidFill>
                <a:latin typeface="Times New Roman" panose="02020603050405020304" pitchFamily="18" charset="0"/>
                <a:cs typeface="Times New Roman" panose="02020603050405020304" pitchFamily="18" charset="0"/>
              </a:rPr>
              <a:t>Journal of Human Nutrition &amp; Food Science</a:t>
            </a:r>
            <a:r>
              <a:rPr lang="en-US" sz="1600" dirty="0">
                <a:solidFill>
                  <a:schemeClr val="bg2">
                    <a:lumMod val="50000"/>
                  </a:schemeClr>
                </a:solidFill>
                <a:latin typeface="Times New Roman" panose="02020603050405020304" pitchFamily="18" charset="0"/>
                <a:cs typeface="Times New Roman" panose="02020603050405020304" pitchFamily="18" charset="0"/>
              </a:rPr>
              <a:t>, </a:t>
            </a:r>
            <a:r>
              <a:rPr lang="en-US" sz="1600" i="1" dirty="0">
                <a:solidFill>
                  <a:schemeClr val="bg2">
                    <a:lumMod val="50000"/>
                  </a:schemeClr>
                </a:solidFill>
                <a:latin typeface="Times New Roman" panose="02020603050405020304" pitchFamily="18" charset="0"/>
                <a:cs typeface="Times New Roman" panose="02020603050405020304" pitchFamily="18" charset="0"/>
              </a:rPr>
              <a:t>8</a:t>
            </a:r>
            <a:r>
              <a:rPr lang="en-US" sz="1600" dirty="0">
                <a:solidFill>
                  <a:schemeClr val="bg2">
                    <a:lumMod val="50000"/>
                  </a:schemeClr>
                </a:solidFill>
                <a:latin typeface="Times New Roman" panose="02020603050405020304" pitchFamily="18" charset="0"/>
                <a:cs typeface="Times New Roman" panose="02020603050405020304" pitchFamily="18" charset="0"/>
              </a:rPr>
              <a:t>(1), 1-5. </a:t>
            </a:r>
            <a:r>
              <a:rPr lang="en-US" sz="1600" dirty="0">
                <a:solidFill>
                  <a:schemeClr val="bg2">
                    <a:lumMod val="50000"/>
                  </a:schemeClr>
                </a:solidFill>
                <a:latin typeface="Times New Roman" panose="02020603050405020304" pitchFamily="18" charset="0"/>
                <a:cs typeface="Times New Roman" panose="02020603050405020304" pitchFamily="18" charset="0"/>
                <a:hlinkClick r:id="rId4"/>
              </a:rPr>
              <a:t>https://www.jscimedcentral.com/Nutrition/nutrition-8-1130.pdf</a:t>
            </a:r>
            <a:endParaRPr lang="en-US" sz="1600" dirty="0">
              <a:solidFill>
                <a:schemeClr val="bg2">
                  <a:lumMod val="50000"/>
                </a:schemeClr>
              </a:solidFill>
              <a:latin typeface="Times New Roman" panose="02020603050405020304" pitchFamily="18" charset="0"/>
              <a:cs typeface="Times New Roman" panose="02020603050405020304" pitchFamily="18" charset="0"/>
            </a:endParaRPr>
          </a:p>
          <a:p>
            <a:r>
              <a:rPr lang="es-ES" sz="1600" dirty="0" err="1">
                <a:solidFill>
                  <a:schemeClr val="bg2">
                    <a:lumMod val="50000"/>
                  </a:schemeClr>
                </a:solidFill>
                <a:latin typeface="Times New Roman" panose="02020603050405020304" pitchFamily="18" charset="0"/>
                <a:cs typeface="Times New Roman" panose="02020603050405020304" pitchFamily="18" charset="0"/>
              </a:rPr>
              <a:t>Mosser</a:t>
            </a:r>
            <a:r>
              <a:rPr lang="es-ES" sz="1600" dirty="0">
                <a:solidFill>
                  <a:schemeClr val="bg2">
                    <a:lumMod val="50000"/>
                  </a:schemeClr>
                </a:solidFill>
                <a:latin typeface="Times New Roman" panose="02020603050405020304" pitchFamily="18" charset="0"/>
                <a:cs typeface="Times New Roman" panose="02020603050405020304" pitchFamily="18" charset="0"/>
              </a:rPr>
              <a:t> </a:t>
            </a:r>
            <a:r>
              <a:rPr lang="es-ES" sz="1600" dirty="0" err="1">
                <a:solidFill>
                  <a:schemeClr val="bg2">
                    <a:lumMod val="50000"/>
                  </a:schemeClr>
                </a:solidFill>
                <a:latin typeface="Times New Roman" panose="02020603050405020304" pitchFamily="18" charset="0"/>
                <a:cs typeface="Times New Roman" panose="02020603050405020304" pitchFamily="18" charset="0"/>
              </a:rPr>
              <a:t>Nursing</a:t>
            </a:r>
            <a:r>
              <a:rPr lang="es-ES" sz="1600" dirty="0">
                <a:solidFill>
                  <a:schemeClr val="bg2">
                    <a:lumMod val="50000"/>
                  </a:schemeClr>
                </a:solidFill>
                <a:latin typeface="Times New Roman" panose="02020603050405020304" pitchFamily="18" charset="0"/>
                <a:cs typeface="Times New Roman" panose="02020603050405020304" pitchFamily="18" charset="0"/>
              </a:rPr>
              <a:t> Home. (2020). </a:t>
            </a:r>
            <a:r>
              <a:rPr lang="es-ES" sz="1600" i="1" dirty="0" err="1">
                <a:solidFill>
                  <a:schemeClr val="bg2">
                    <a:lumMod val="50000"/>
                  </a:schemeClr>
                </a:solidFill>
                <a:latin typeface="Times New Roman" panose="02020603050405020304" pitchFamily="18" charset="0"/>
                <a:cs typeface="Times New Roman" panose="02020603050405020304" pitchFamily="18" charset="0"/>
              </a:rPr>
              <a:t>Monthly</a:t>
            </a:r>
            <a:r>
              <a:rPr lang="es-ES" sz="1600" i="1" dirty="0">
                <a:solidFill>
                  <a:schemeClr val="bg2">
                    <a:lumMod val="50000"/>
                  </a:schemeClr>
                </a:solidFill>
                <a:latin typeface="Times New Roman" panose="02020603050405020304" pitchFamily="18" charset="0"/>
                <a:cs typeface="Times New Roman" panose="02020603050405020304" pitchFamily="18" charset="0"/>
              </a:rPr>
              <a:t> </a:t>
            </a:r>
            <a:r>
              <a:rPr lang="es-ES" sz="1600" i="1" dirty="0" err="1">
                <a:solidFill>
                  <a:schemeClr val="bg2">
                    <a:lumMod val="50000"/>
                  </a:schemeClr>
                </a:solidFill>
                <a:latin typeface="Times New Roman" panose="02020603050405020304" pitchFamily="18" charset="0"/>
                <a:cs typeface="Times New Roman" panose="02020603050405020304" pitchFamily="18" charset="0"/>
              </a:rPr>
              <a:t>Menu</a:t>
            </a:r>
            <a:r>
              <a:rPr lang="es-ES" sz="1600" i="1" dirty="0">
                <a:solidFill>
                  <a:schemeClr val="bg2">
                    <a:lumMod val="50000"/>
                  </a:schemeClr>
                </a:solidFill>
                <a:latin typeface="Times New Roman" panose="02020603050405020304" pitchFamily="18" charset="0"/>
                <a:cs typeface="Times New Roman" panose="02020603050405020304" pitchFamily="18" charset="0"/>
              </a:rPr>
              <a:t> </a:t>
            </a:r>
            <a:r>
              <a:rPr lang="es-ES" sz="1600" i="1" dirty="0" err="1">
                <a:solidFill>
                  <a:schemeClr val="bg2">
                    <a:lumMod val="50000"/>
                  </a:schemeClr>
                </a:solidFill>
                <a:latin typeface="Times New Roman" panose="02020603050405020304" pitchFamily="18" charset="0"/>
                <a:cs typeface="Times New Roman" panose="02020603050405020304" pitchFamily="18" charset="0"/>
              </a:rPr>
              <a:t>for</a:t>
            </a:r>
            <a:r>
              <a:rPr lang="es-ES" sz="1600" i="1" dirty="0">
                <a:solidFill>
                  <a:schemeClr val="bg2">
                    <a:lumMod val="50000"/>
                  </a:schemeClr>
                </a:solidFill>
                <a:latin typeface="Times New Roman" panose="02020603050405020304" pitchFamily="18" charset="0"/>
                <a:cs typeface="Times New Roman" panose="02020603050405020304" pitchFamily="18" charset="0"/>
              </a:rPr>
              <a:t> </a:t>
            </a:r>
            <a:r>
              <a:rPr lang="es-ES" sz="1600" i="1" dirty="0" err="1">
                <a:solidFill>
                  <a:schemeClr val="bg2">
                    <a:lumMod val="50000"/>
                  </a:schemeClr>
                </a:solidFill>
                <a:latin typeface="Times New Roman" panose="02020603050405020304" pitchFamily="18" charset="0"/>
                <a:cs typeface="Times New Roman" panose="02020603050405020304" pitchFamily="18" charset="0"/>
              </a:rPr>
              <a:t>Mosser</a:t>
            </a:r>
            <a:r>
              <a:rPr lang="es-ES" sz="1600" i="1" dirty="0">
                <a:solidFill>
                  <a:schemeClr val="bg2">
                    <a:lumMod val="50000"/>
                  </a:schemeClr>
                </a:solidFill>
                <a:latin typeface="Times New Roman" panose="02020603050405020304" pitchFamily="18" charset="0"/>
                <a:cs typeface="Times New Roman" panose="02020603050405020304" pitchFamily="18" charset="0"/>
              </a:rPr>
              <a:t> </a:t>
            </a:r>
            <a:r>
              <a:rPr lang="es-ES" sz="1600" i="1" dirty="0" err="1">
                <a:solidFill>
                  <a:schemeClr val="bg2">
                    <a:lumMod val="50000"/>
                  </a:schemeClr>
                </a:solidFill>
                <a:latin typeface="Times New Roman" panose="02020603050405020304" pitchFamily="18" charset="0"/>
                <a:cs typeface="Times New Roman" panose="02020603050405020304" pitchFamily="18" charset="0"/>
              </a:rPr>
              <a:t>Nursing</a:t>
            </a:r>
            <a:r>
              <a:rPr lang="es-ES" sz="1600" i="1" dirty="0">
                <a:solidFill>
                  <a:schemeClr val="bg2">
                    <a:lumMod val="50000"/>
                  </a:schemeClr>
                </a:solidFill>
                <a:latin typeface="Times New Roman" panose="02020603050405020304" pitchFamily="18" charset="0"/>
                <a:cs typeface="Times New Roman" panose="02020603050405020304" pitchFamily="18" charset="0"/>
              </a:rPr>
              <a:t> Home in Lehigh County, PA</a:t>
            </a:r>
            <a:r>
              <a:rPr lang="es-ES" sz="1600" dirty="0">
                <a:solidFill>
                  <a:schemeClr val="bg2">
                    <a:lumMod val="50000"/>
                  </a:schemeClr>
                </a:solidFill>
                <a:latin typeface="Times New Roman" panose="02020603050405020304" pitchFamily="18" charset="0"/>
                <a:cs typeface="Times New Roman" panose="02020603050405020304" pitchFamily="18" charset="0"/>
              </a:rPr>
              <a:t>. </a:t>
            </a:r>
            <a:r>
              <a:rPr lang="es-ES" sz="1600" dirty="0" err="1">
                <a:solidFill>
                  <a:schemeClr val="bg2">
                    <a:lumMod val="50000"/>
                  </a:schemeClr>
                </a:solidFill>
                <a:latin typeface="Times New Roman" panose="02020603050405020304" pitchFamily="18" charset="0"/>
                <a:cs typeface="Times New Roman" panose="02020603050405020304" pitchFamily="18" charset="0"/>
              </a:rPr>
              <a:t>Mosser</a:t>
            </a:r>
            <a:r>
              <a:rPr lang="es-ES" sz="1600" dirty="0">
                <a:solidFill>
                  <a:schemeClr val="bg2">
                    <a:lumMod val="50000"/>
                  </a:schemeClr>
                </a:solidFill>
                <a:latin typeface="Times New Roman" panose="02020603050405020304" pitchFamily="18" charset="0"/>
                <a:cs typeface="Times New Roman" panose="02020603050405020304" pitchFamily="18" charset="0"/>
              </a:rPr>
              <a:t> </a:t>
            </a:r>
            <a:r>
              <a:rPr lang="es-ES" sz="1600" dirty="0" err="1">
                <a:solidFill>
                  <a:schemeClr val="bg2">
                    <a:lumMod val="50000"/>
                  </a:schemeClr>
                </a:solidFill>
                <a:latin typeface="Times New Roman" panose="02020603050405020304" pitchFamily="18" charset="0"/>
                <a:cs typeface="Times New Roman" panose="02020603050405020304" pitchFamily="18" charset="0"/>
              </a:rPr>
              <a:t>Nursing</a:t>
            </a:r>
            <a:r>
              <a:rPr lang="es-ES" sz="1600" dirty="0">
                <a:solidFill>
                  <a:schemeClr val="bg2">
                    <a:lumMod val="50000"/>
                  </a:schemeClr>
                </a:solidFill>
                <a:latin typeface="Times New Roman" panose="02020603050405020304" pitchFamily="18" charset="0"/>
                <a:cs typeface="Times New Roman" panose="02020603050405020304" pitchFamily="18" charset="0"/>
              </a:rPr>
              <a:t> Home. https://www.mossernursinghome.org/our-facility/our-menu/. </a:t>
            </a:r>
            <a:endParaRPr lang="en-US" sz="1600" dirty="0">
              <a:solidFill>
                <a:schemeClr val="bg2">
                  <a:lumMod val="50000"/>
                </a:schemeClr>
              </a:solidFill>
              <a:latin typeface="Times New Roman" panose="02020603050405020304" pitchFamily="18" charset="0"/>
              <a:cs typeface="Times New Roman" panose="02020603050405020304" pitchFamily="18" charset="0"/>
            </a:endParaRPr>
          </a:p>
          <a:p>
            <a:r>
              <a:rPr lang="en-US" sz="1600" dirty="0">
                <a:solidFill>
                  <a:schemeClr val="bg2">
                    <a:lumMod val="50000"/>
                  </a:schemeClr>
                </a:solidFill>
                <a:latin typeface="Times New Roman" panose="02020603050405020304" pitchFamily="18" charset="0"/>
                <a:cs typeface="Times New Roman" panose="02020603050405020304" pitchFamily="18" charset="0"/>
              </a:rPr>
              <a:t>Tucker, A. (2020, October 17). </a:t>
            </a:r>
            <a:r>
              <a:rPr lang="en-US" sz="1600" i="1" dirty="0">
                <a:solidFill>
                  <a:schemeClr val="bg2">
                    <a:lumMod val="50000"/>
                  </a:schemeClr>
                </a:solidFill>
                <a:latin typeface="Times New Roman" panose="02020603050405020304" pitchFamily="18" charset="0"/>
                <a:cs typeface="Times New Roman" panose="02020603050405020304" pitchFamily="18" charset="0"/>
              </a:rPr>
              <a:t>75 classic New England foods</a:t>
            </a:r>
            <a:r>
              <a:rPr lang="en-US" sz="1600" dirty="0">
                <a:solidFill>
                  <a:schemeClr val="bg2">
                    <a:lumMod val="50000"/>
                  </a:schemeClr>
                </a:solidFill>
                <a:latin typeface="Times New Roman" panose="02020603050405020304" pitchFamily="18" charset="0"/>
                <a:cs typeface="Times New Roman" panose="02020603050405020304" pitchFamily="18" charset="0"/>
              </a:rPr>
              <a:t>. New England Today. </a:t>
            </a:r>
            <a:r>
              <a:rPr lang="en-US" sz="1600" dirty="0">
                <a:solidFill>
                  <a:schemeClr val="bg2">
                    <a:lumMod val="50000"/>
                  </a:schemeClr>
                </a:solidFill>
                <a:latin typeface="Times New Roman" panose="02020603050405020304" pitchFamily="18" charset="0"/>
                <a:cs typeface="Times New Roman" panose="02020603050405020304" pitchFamily="18" charset="0"/>
                <a:hlinkClick r:id="rId5"/>
              </a:rPr>
              <a:t>https://newengland.com/today/living/new-england-nostalgia/75-classic-new-england-foods/</a:t>
            </a:r>
            <a:endParaRPr lang="en-US" sz="1600" dirty="0">
              <a:solidFill>
                <a:schemeClr val="bg2">
                  <a:lumMod val="50000"/>
                </a:schemeClr>
              </a:solidFill>
              <a:latin typeface="Times New Roman" panose="02020603050405020304" pitchFamily="18" charset="0"/>
              <a:cs typeface="Times New Roman" panose="02020603050405020304" pitchFamily="18" charset="0"/>
            </a:endParaRPr>
          </a:p>
          <a:p>
            <a:r>
              <a:rPr lang="en-US" sz="1600" dirty="0">
                <a:solidFill>
                  <a:schemeClr val="bg2">
                    <a:lumMod val="50000"/>
                  </a:schemeClr>
                </a:solidFill>
                <a:latin typeface="Times New Roman" panose="02020603050405020304" pitchFamily="18" charset="0"/>
                <a:cs typeface="Times New Roman" panose="02020603050405020304" pitchFamily="18" charset="0"/>
              </a:rPr>
              <a:t>Walton, A. G. (2015, August 10). </a:t>
            </a:r>
            <a:r>
              <a:rPr lang="en-US" sz="1600" i="1" dirty="0">
                <a:solidFill>
                  <a:schemeClr val="bg2">
                    <a:lumMod val="50000"/>
                  </a:schemeClr>
                </a:solidFill>
                <a:latin typeface="Times New Roman" panose="02020603050405020304" pitchFamily="18" charset="0"/>
                <a:cs typeface="Times New Roman" panose="02020603050405020304" pitchFamily="18" charset="0"/>
              </a:rPr>
              <a:t>Study: 'Southern Diet' Strongly Linked To Heart Disease</a:t>
            </a:r>
            <a:r>
              <a:rPr lang="en-US" sz="1600" dirty="0">
                <a:solidFill>
                  <a:schemeClr val="bg2">
                    <a:lumMod val="50000"/>
                  </a:schemeClr>
                </a:solidFill>
                <a:latin typeface="Times New Roman" panose="02020603050405020304" pitchFamily="18" charset="0"/>
                <a:cs typeface="Times New Roman" panose="02020603050405020304" pitchFamily="18" charset="0"/>
              </a:rPr>
              <a:t>. Forbes. </a:t>
            </a:r>
            <a:r>
              <a:rPr lang="en-US" sz="1600" dirty="0">
                <a:solidFill>
                  <a:schemeClr val="bg2">
                    <a:lumMod val="50000"/>
                  </a:schemeClr>
                </a:solidFill>
                <a:latin typeface="Times New Roman" panose="02020603050405020304" pitchFamily="18" charset="0"/>
                <a:cs typeface="Times New Roman" panose="02020603050405020304" pitchFamily="18" charset="0"/>
                <a:hlinkClick r:id="rId6"/>
              </a:rPr>
              <a:t>https://www.forbes.com/sites/alicegwalton/2015/08/10/southern-diet-linked-to-heart-risk-study-finds/?sh=5da162e533ae</a:t>
            </a:r>
            <a:endParaRPr lang="en-US" sz="1600" dirty="0">
              <a:solidFill>
                <a:schemeClr val="bg2">
                  <a:lumMod val="50000"/>
                </a:schemeClr>
              </a:solidFill>
              <a:latin typeface="Times New Roman" panose="02020603050405020304" pitchFamily="18" charset="0"/>
              <a:cs typeface="Times New Roman" panose="02020603050405020304" pitchFamily="18" charset="0"/>
            </a:endParaRPr>
          </a:p>
          <a:p>
            <a:r>
              <a:rPr lang="en-US" sz="1600" dirty="0">
                <a:solidFill>
                  <a:schemeClr val="bg2">
                    <a:lumMod val="50000"/>
                  </a:schemeClr>
                </a:solidFill>
                <a:latin typeface="Times New Roman" panose="02020603050405020304" pitchFamily="18" charset="0"/>
                <a:cs typeface="Times New Roman" panose="02020603050405020304" pitchFamily="18" charset="0"/>
              </a:rPr>
              <a:t>Weisman, J. (2017, February 1). </a:t>
            </a:r>
            <a:r>
              <a:rPr lang="en-US" sz="1600" i="1" dirty="0">
                <a:solidFill>
                  <a:schemeClr val="bg2">
                    <a:lumMod val="50000"/>
                  </a:schemeClr>
                </a:solidFill>
                <a:latin typeface="Times New Roman" panose="02020603050405020304" pitchFamily="18" charset="0"/>
                <a:cs typeface="Times New Roman" panose="02020603050405020304" pitchFamily="18" charset="0"/>
              </a:rPr>
              <a:t>Four New England states among nation's healthiest</a:t>
            </a:r>
            <a:r>
              <a:rPr lang="en-US" sz="1600" dirty="0">
                <a:solidFill>
                  <a:schemeClr val="bg2">
                    <a:lumMod val="50000"/>
                  </a:schemeClr>
                </a:solidFill>
                <a:latin typeface="Times New Roman" panose="02020603050405020304" pitchFamily="18" charset="0"/>
                <a:cs typeface="Times New Roman" panose="02020603050405020304" pitchFamily="18" charset="0"/>
              </a:rPr>
              <a:t>. New England Psychologist. </a:t>
            </a:r>
            <a:r>
              <a:rPr lang="en-US" sz="1600" dirty="0">
                <a:solidFill>
                  <a:schemeClr val="bg2">
                    <a:lumMod val="50000"/>
                  </a:schemeClr>
                </a:solidFill>
                <a:latin typeface="Times New Roman" panose="02020603050405020304" pitchFamily="18" charset="0"/>
                <a:cs typeface="Times New Roman" panose="02020603050405020304" pitchFamily="18" charset="0"/>
                <a:hlinkClick r:id="rId7"/>
              </a:rPr>
              <a:t>https://www.nepsy.com/articles/leading-stories/four-new-england-states-among-nations-healthiest/</a:t>
            </a:r>
            <a:endParaRPr lang="en-US" sz="1600" dirty="0">
              <a:solidFill>
                <a:schemeClr val="bg2">
                  <a:lumMod val="50000"/>
                </a:schemeClr>
              </a:solidFill>
              <a:latin typeface="Times New Roman" panose="02020603050405020304" pitchFamily="18" charset="0"/>
              <a:cs typeface="Times New Roman" panose="02020603050405020304" pitchFamily="18" charset="0"/>
            </a:endParaRPr>
          </a:p>
          <a:p>
            <a:r>
              <a:rPr lang="ar-SA" sz="1600" dirty="0">
                <a:solidFill>
                  <a:schemeClr val="bg2">
                    <a:lumMod val="50000"/>
                  </a:schemeClr>
                </a:solidFill>
                <a:latin typeface="Times New Roman" panose="02020603050405020304" pitchFamily="18" charset="0"/>
                <a:cs typeface="Times New Roman" panose="02020603050405020304" pitchFamily="18" charset="0"/>
              </a:rPr>
              <a:t> </a:t>
            </a:r>
            <a:endParaRPr lang="en-US" sz="1600" dirty="0">
              <a:solidFill>
                <a:schemeClr val="bg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TotalTime>
  <Words>1590</Words>
  <Application>Microsoft Office PowerPoint</Application>
  <PresentationFormat>On-screen Show (16:9)</PresentationFormat>
  <Paragraphs>219</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Times New Roman</vt:lpstr>
      <vt:lpstr>Nunito</vt:lpstr>
      <vt:lpstr>Arial</vt:lpstr>
      <vt:lpstr>Wingdings</vt:lpstr>
      <vt:lpstr>Maven Pro</vt:lpstr>
      <vt:lpstr>Momentum</vt:lpstr>
      <vt:lpstr>Nutrition Guide</vt:lpstr>
      <vt:lpstr>Introduction Purpose: the purpose is to compare the difference of two nursing home facilities. Based on varieties of healthier options for older adults.  </vt:lpstr>
      <vt:lpstr>Menus Mosser, Pennsylvania </vt:lpstr>
      <vt:lpstr>Current Menu Analysis</vt:lpstr>
      <vt:lpstr>Current Menus The Cedars, Rhode Island </vt:lpstr>
      <vt:lpstr>Current Menu Analysis</vt:lpstr>
      <vt:lpstr>Sample Menu Mosser, Pennsylvania</vt:lpstr>
      <vt:lpstr>Sample Menu The Cedars, Rhode Island </vt:lpstr>
      <vt:lpstr> Menu Comparsion</vt:lpstr>
      <vt:lpstr>Dietary choices</vt:lpstr>
      <vt:lpstr>Barriers</vt:lpstr>
      <vt:lpstr>Summary</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Guide</dc:title>
  <dc:creator>User</dc:creator>
  <cp:lastModifiedBy>Admin</cp:lastModifiedBy>
  <cp:revision>33</cp:revision>
  <dcterms:modified xsi:type="dcterms:W3CDTF">2020-11-28T20:30:00Z</dcterms:modified>
</cp:coreProperties>
</file>